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2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4" r:id="rId8"/>
    <p:sldId id="265" r:id="rId9"/>
    <p:sldId id="261" r:id="rId10"/>
    <p:sldId id="266" r:id="rId11"/>
    <p:sldId id="267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22"/>
    <p:restoredTop sz="94607"/>
  </p:normalViewPr>
  <p:slideViewPr>
    <p:cSldViewPr snapToGrid="0" snapToObjects="1">
      <p:cViewPr varScale="1">
        <p:scale>
          <a:sx n="148" d="100"/>
          <a:sy n="148" d="100"/>
        </p:scale>
        <p:origin x="1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34B7DC-B688-4F75-81C1-F2FBA2E48592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F91E7B10-3E22-4EA5-9327-13DACFFCD8A7}">
      <dgm:prSet/>
      <dgm:spPr/>
      <dgm:t>
        <a:bodyPr/>
        <a:lstStyle/>
        <a:p>
          <a:r>
            <a:rPr lang="en-US" dirty="0"/>
            <a:t>Collect and wrangle data from Spotify API</a:t>
          </a:r>
        </a:p>
      </dgm:t>
    </dgm:pt>
    <dgm:pt modelId="{598BCE7C-DBBE-452E-8549-C5F084E1BC74}" type="parTrans" cxnId="{A30080B0-CB2E-4627-A470-EB3C2B4B4F40}">
      <dgm:prSet/>
      <dgm:spPr/>
      <dgm:t>
        <a:bodyPr/>
        <a:lstStyle/>
        <a:p>
          <a:endParaRPr lang="en-US"/>
        </a:p>
      </dgm:t>
    </dgm:pt>
    <dgm:pt modelId="{D87036BC-EFFA-4966-9112-B6AE1382B3F5}" type="sibTrans" cxnId="{A30080B0-CB2E-4627-A470-EB3C2B4B4F40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E456E26D-44AD-4ABB-AA44-FF2AC06C10CC}">
      <dgm:prSet/>
      <dgm:spPr/>
      <dgm:t>
        <a:bodyPr/>
        <a:lstStyle/>
        <a:p>
          <a:r>
            <a:rPr lang="en-US" dirty="0"/>
            <a:t>Explore data for trends and prepare for machine learning</a:t>
          </a:r>
        </a:p>
      </dgm:t>
    </dgm:pt>
    <dgm:pt modelId="{A6BDEFFD-6FFC-43AE-BD12-7E71AFE89944}" type="parTrans" cxnId="{D29470FB-ADE8-404A-8141-AB1382789403}">
      <dgm:prSet/>
      <dgm:spPr/>
      <dgm:t>
        <a:bodyPr/>
        <a:lstStyle/>
        <a:p>
          <a:endParaRPr lang="en-US"/>
        </a:p>
      </dgm:t>
    </dgm:pt>
    <dgm:pt modelId="{D8D00A89-7964-49A5-B6C7-6AA343C62F15}" type="sibTrans" cxnId="{D29470FB-ADE8-404A-8141-AB1382789403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4A9A5EBA-A9D4-43A3-8BE2-7A1C56CCB492}">
      <dgm:prSet/>
      <dgm:spPr/>
      <dgm:t>
        <a:bodyPr/>
        <a:lstStyle/>
        <a:p>
          <a:r>
            <a:rPr lang="en-US" b="0" i="0" dirty="0"/>
            <a:t>Train a model to predict popularity of new music</a:t>
          </a:r>
          <a:endParaRPr lang="en-US" dirty="0"/>
        </a:p>
      </dgm:t>
    </dgm:pt>
    <dgm:pt modelId="{3FCDBE19-A3E8-4F61-983B-F91CA1FBAECE}" type="parTrans" cxnId="{0396526C-677F-4AAB-BE01-1D5E81DBB0D3}">
      <dgm:prSet/>
      <dgm:spPr/>
      <dgm:t>
        <a:bodyPr/>
        <a:lstStyle/>
        <a:p>
          <a:endParaRPr lang="en-US"/>
        </a:p>
      </dgm:t>
    </dgm:pt>
    <dgm:pt modelId="{F5902F63-AA7E-4B41-A6A7-2EA50DDAF769}" type="sibTrans" cxnId="{0396526C-677F-4AAB-BE01-1D5E81DBB0D3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A7CD0B40-7F04-8947-BD8D-E59FB48B838B}" type="pres">
      <dgm:prSet presAssocID="{E234B7DC-B688-4F75-81C1-F2FBA2E48592}" presName="Name0" presStyleCnt="0">
        <dgm:presLayoutVars>
          <dgm:animLvl val="lvl"/>
          <dgm:resizeHandles val="exact"/>
        </dgm:presLayoutVars>
      </dgm:prSet>
      <dgm:spPr/>
    </dgm:pt>
    <dgm:pt modelId="{FA283E7E-A28D-9E45-B2F6-2CEE3E465FD0}" type="pres">
      <dgm:prSet presAssocID="{F91E7B10-3E22-4EA5-9327-13DACFFCD8A7}" presName="compositeNode" presStyleCnt="0">
        <dgm:presLayoutVars>
          <dgm:bulletEnabled val="1"/>
        </dgm:presLayoutVars>
      </dgm:prSet>
      <dgm:spPr/>
    </dgm:pt>
    <dgm:pt modelId="{6E672D61-CA38-984B-82C2-7915E09504A6}" type="pres">
      <dgm:prSet presAssocID="{F91E7B10-3E22-4EA5-9327-13DACFFCD8A7}" presName="bgRect" presStyleLbl="bgAccFollowNode1" presStyleIdx="0" presStyleCnt="3"/>
      <dgm:spPr/>
    </dgm:pt>
    <dgm:pt modelId="{46465C37-B10B-804C-94C0-E344B9EEE21A}" type="pres">
      <dgm:prSet presAssocID="{D87036BC-EFFA-4966-9112-B6AE1382B3F5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35B58E26-2124-104B-87E9-D15D0F38AB36}" type="pres">
      <dgm:prSet presAssocID="{F91E7B10-3E22-4EA5-9327-13DACFFCD8A7}" presName="bottomLine" presStyleLbl="alignNode1" presStyleIdx="1" presStyleCnt="6">
        <dgm:presLayoutVars/>
      </dgm:prSet>
      <dgm:spPr/>
    </dgm:pt>
    <dgm:pt modelId="{12042003-219E-C14A-ADD5-BC27FFBB6DFE}" type="pres">
      <dgm:prSet presAssocID="{F91E7B10-3E22-4EA5-9327-13DACFFCD8A7}" presName="nodeText" presStyleLbl="bgAccFollowNode1" presStyleIdx="0" presStyleCnt="3">
        <dgm:presLayoutVars>
          <dgm:bulletEnabled val="1"/>
        </dgm:presLayoutVars>
      </dgm:prSet>
      <dgm:spPr/>
    </dgm:pt>
    <dgm:pt modelId="{4B91E835-D111-3F41-B887-D9BADB000D8A}" type="pres">
      <dgm:prSet presAssocID="{D87036BC-EFFA-4966-9112-B6AE1382B3F5}" presName="sibTrans" presStyleCnt="0"/>
      <dgm:spPr/>
    </dgm:pt>
    <dgm:pt modelId="{1137C3EA-DB5B-4C44-BA90-D126D603ECBC}" type="pres">
      <dgm:prSet presAssocID="{E456E26D-44AD-4ABB-AA44-FF2AC06C10CC}" presName="compositeNode" presStyleCnt="0">
        <dgm:presLayoutVars>
          <dgm:bulletEnabled val="1"/>
        </dgm:presLayoutVars>
      </dgm:prSet>
      <dgm:spPr/>
    </dgm:pt>
    <dgm:pt modelId="{D4D0DC48-824C-F649-AB0F-3E56B899AA93}" type="pres">
      <dgm:prSet presAssocID="{E456E26D-44AD-4ABB-AA44-FF2AC06C10CC}" presName="bgRect" presStyleLbl="bgAccFollowNode1" presStyleIdx="1" presStyleCnt="3"/>
      <dgm:spPr/>
    </dgm:pt>
    <dgm:pt modelId="{E090E76C-4D6A-0C4C-BB8F-EE38CD62FEEE}" type="pres">
      <dgm:prSet presAssocID="{D8D00A89-7964-49A5-B6C7-6AA343C62F15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09D64DF6-E493-E442-ADB8-1326BA45D957}" type="pres">
      <dgm:prSet presAssocID="{E456E26D-44AD-4ABB-AA44-FF2AC06C10CC}" presName="bottomLine" presStyleLbl="alignNode1" presStyleIdx="3" presStyleCnt="6">
        <dgm:presLayoutVars/>
      </dgm:prSet>
      <dgm:spPr/>
    </dgm:pt>
    <dgm:pt modelId="{0E6D5036-BC2F-2441-A15E-39DBDB17561D}" type="pres">
      <dgm:prSet presAssocID="{E456E26D-44AD-4ABB-AA44-FF2AC06C10CC}" presName="nodeText" presStyleLbl="bgAccFollowNode1" presStyleIdx="1" presStyleCnt="3">
        <dgm:presLayoutVars>
          <dgm:bulletEnabled val="1"/>
        </dgm:presLayoutVars>
      </dgm:prSet>
      <dgm:spPr/>
    </dgm:pt>
    <dgm:pt modelId="{1FE893F4-DC19-354C-A2D9-A8D15EBFAB6C}" type="pres">
      <dgm:prSet presAssocID="{D8D00A89-7964-49A5-B6C7-6AA343C62F15}" presName="sibTrans" presStyleCnt="0"/>
      <dgm:spPr/>
    </dgm:pt>
    <dgm:pt modelId="{9454D3C4-06BD-5545-B528-96873F3C5FDB}" type="pres">
      <dgm:prSet presAssocID="{4A9A5EBA-A9D4-43A3-8BE2-7A1C56CCB492}" presName="compositeNode" presStyleCnt="0">
        <dgm:presLayoutVars>
          <dgm:bulletEnabled val="1"/>
        </dgm:presLayoutVars>
      </dgm:prSet>
      <dgm:spPr/>
    </dgm:pt>
    <dgm:pt modelId="{595387BF-98B8-9744-9A63-1B8A024E3F93}" type="pres">
      <dgm:prSet presAssocID="{4A9A5EBA-A9D4-43A3-8BE2-7A1C56CCB492}" presName="bgRect" presStyleLbl="bgAccFollowNode1" presStyleIdx="2" presStyleCnt="3"/>
      <dgm:spPr/>
    </dgm:pt>
    <dgm:pt modelId="{B776C87F-500B-6849-B65C-1DCED0B34246}" type="pres">
      <dgm:prSet presAssocID="{F5902F63-AA7E-4B41-A6A7-2EA50DDAF769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3E6498A9-0296-A746-BEE0-668970675A2C}" type="pres">
      <dgm:prSet presAssocID="{4A9A5EBA-A9D4-43A3-8BE2-7A1C56CCB492}" presName="bottomLine" presStyleLbl="alignNode1" presStyleIdx="5" presStyleCnt="6">
        <dgm:presLayoutVars/>
      </dgm:prSet>
      <dgm:spPr/>
    </dgm:pt>
    <dgm:pt modelId="{99B1CF93-2677-F54A-89C6-55799ED5E65E}" type="pres">
      <dgm:prSet presAssocID="{4A9A5EBA-A9D4-43A3-8BE2-7A1C56CCB492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6FFB7417-BA1D-E546-96BE-CD80A6878C4F}" type="presOf" srcId="{D87036BC-EFFA-4966-9112-B6AE1382B3F5}" destId="{46465C37-B10B-804C-94C0-E344B9EEE21A}" srcOrd="0" destOrd="0" presId="urn:microsoft.com/office/officeart/2016/7/layout/BasicLinearProcessNumbered"/>
    <dgm:cxn modelId="{73BE9D22-0F0C-AB40-A55B-28057ED3476C}" type="presOf" srcId="{F91E7B10-3E22-4EA5-9327-13DACFFCD8A7}" destId="{12042003-219E-C14A-ADD5-BC27FFBB6DFE}" srcOrd="1" destOrd="0" presId="urn:microsoft.com/office/officeart/2016/7/layout/BasicLinearProcessNumbered"/>
    <dgm:cxn modelId="{2361A624-5417-D946-9385-E1248122A27B}" type="presOf" srcId="{4A9A5EBA-A9D4-43A3-8BE2-7A1C56CCB492}" destId="{99B1CF93-2677-F54A-89C6-55799ED5E65E}" srcOrd="1" destOrd="0" presId="urn:microsoft.com/office/officeart/2016/7/layout/BasicLinearProcessNumbered"/>
    <dgm:cxn modelId="{B35D2442-C574-764A-83D8-6A329D0A2AC3}" type="presOf" srcId="{4A9A5EBA-A9D4-43A3-8BE2-7A1C56CCB492}" destId="{595387BF-98B8-9744-9A63-1B8A024E3F93}" srcOrd="0" destOrd="0" presId="urn:microsoft.com/office/officeart/2016/7/layout/BasicLinearProcessNumbered"/>
    <dgm:cxn modelId="{D1282E61-7111-F345-9225-40DAFECD50DC}" type="presOf" srcId="{D8D00A89-7964-49A5-B6C7-6AA343C62F15}" destId="{E090E76C-4D6A-0C4C-BB8F-EE38CD62FEEE}" srcOrd="0" destOrd="0" presId="urn:microsoft.com/office/officeart/2016/7/layout/BasicLinearProcessNumbered"/>
    <dgm:cxn modelId="{0396526C-677F-4AAB-BE01-1D5E81DBB0D3}" srcId="{E234B7DC-B688-4F75-81C1-F2FBA2E48592}" destId="{4A9A5EBA-A9D4-43A3-8BE2-7A1C56CCB492}" srcOrd="2" destOrd="0" parTransId="{3FCDBE19-A3E8-4F61-983B-F91CA1FBAECE}" sibTransId="{F5902F63-AA7E-4B41-A6A7-2EA50DDAF769}"/>
    <dgm:cxn modelId="{71B64690-310E-6848-BCC4-755EE87E58EF}" type="presOf" srcId="{F91E7B10-3E22-4EA5-9327-13DACFFCD8A7}" destId="{6E672D61-CA38-984B-82C2-7915E09504A6}" srcOrd="0" destOrd="0" presId="urn:microsoft.com/office/officeart/2016/7/layout/BasicLinearProcessNumbered"/>
    <dgm:cxn modelId="{A33193A2-12FF-3041-9BE3-EBF8C827ABBE}" type="presOf" srcId="{E456E26D-44AD-4ABB-AA44-FF2AC06C10CC}" destId="{D4D0DC48-824C-F649-AB0F-3E56B899AA93}" srcOrd="0" destOrd="0" presId="urn:microsoft.com/office/officeart/2016/7/layout/BasicLinearProcessNumbered"/>
    <dgm:cxn modelId="{3BD23AA7-07DC-C34B-907F-0F758666BD19}" type="presOf" srcId="{F5902F63-AA7E-4B41-A6A7-2EA50DDAF769}" destId="{B776C87F-500B-6849-B65C-1DCED0B34246}" srcOrd="0" destOrd="0" presId="urn:microsoft.com/office/officeart/2016/7/layout/BasicLinearProcessNumbered"/>
    <dgm:cxn modelId="{A30080B0-CB2E-4627-A470-EB3C2B4B4F40}" srcId="{E234B7DC-B688-4F75-81C1-F2FBA2E48592}" destId="{F91E7B10-3E22-4EA5-9327-13DACFFCD8A7}" srcOrd="0" destOrd="0" parTransId="{598BCE7C-DBBE-452E-8549-C5F084E1BC74}" sibTransId="{D87036BC-EFFA-4966-9112-B6AE1382B3F5}"/>
    <dgm:cxn modelId="{4E9DE5BD-B61D-F84D-8764-F36D5B94BB28}" type="presOf" srcId="{E234B7DC-B688-4F75-81C1-F2FBA2E48592}" destId="{A7CD0B40-7F04-8947-BD8D-E59FB48B838B}" srcOrd="0" destOrd="0" presId="urn:microsoft.com/office/officeart/2016/7/layout/BasicLinearProcessNumbered"/>
    <dgm:cxn modelId="{E55576CF-731C-C94F-AD35-6E30F293F3F2}" type="presOf" srcId="{E456E26D-44AD-4ABB-AA44-FF2AC06C10CC}" destId="{0E6D5036-BC2F-2441-A15E-39DBDB17561D}" srcOrd="1" destOrd="0" presId="urn:microsoft.com/office/officeart/2016/7/layout/BasicLinearProcessNumbered"/>
    <dgm:cxn modelId="{D29470FB-ADE8-404A-8141-AB1382789403}" srcId="{E234B7DC-B688-4F75-81C1-F2FBA2E48592}" destId="{E456E26D-44AD-4ABB-AA44-FF2AC06C10CC}" srcOrd="1" destOrd="0" parTransId="{A6BDEFFD-6FFC-43AE-BD12-7E71AFE89944}" sibTransId="{D8D00A89-7964-49A5-B6C7-6AA343C62F15}"/>
    <dgm:cxn modelId="{D702287C-BA63-6346-89DF-DB4C3DEA9FA5}" type="presParOf" srcId="{A7CD0B40-7F04-8947-BD8D-E59FB48B838B}" destId="{FA283E7E-A28D-9E45-B2F6-2CEE3E465FD0}" srcOrd="0" destOrd="0" presId="urn:microsoft.com/office/officeart/2016/7/layout/BasicLinearProcessNumbered"/>
    <dgm:cxn modelId="{91F09219-860F-414B-8290-C4F140125E13}" type="presParOf" srcId="{FA283E7E-A28D-9E45-B2F6-2CEE3E465FD0}" destId="{6E672D61-CA38-984B-82C2-7915E09504A6}" srcOrd="0" destOrd="0" presId="urn:microsoft.com/office/officeart/2016/7/layout/BasicLinearProcessNumbered"/>
    <dgm:cxn modelId="{63BB91DD-C6EC-2F44-B733-254E5817CD5B}" type="presParOf" srcId="{FA283E7E-A28D-9E45-B2F6-2CEE3E465FD0}" destId="{46465C37-B10B-804C-94C0-E344B9EEE21A}" srcOrd="1" destOrd="0" presId="urn:microsoft.com/office/officeart/2016/7/layout/BasicLinearProcessNumbered"/>
    <dgm:cxn modelId="{BF35453D-74DB-3B47-8552-E8BFB3EA5B9B}" type="presParOf" srcId="{FA283E7E-A28D-9E45-B2F6-2CEE3E465FD0}" destId="{35B58E26-2124-104B-87E9-D15D0F38AB36}" srcOrd="2" destOrd="0" presId="urn:microsoft.com/office/officeart/2016/7/layout/BasicLinearProcessNumbered"/>
    <dgm:cxn modelId="{C165E2CB-E584-1D44-926C-9FD053BCAF2C}" type="presParOf" srcId="{FA283E7E-A28D-9E45-B2F6-2CEE3E465FD0}" destId="{12042003-219E-C14A-ADD5-BC27FFBB6DFE}" srcOrd="3" destOrd="0" presId="urn:microsoft.com/office/officeart/2016/7/layout/BasicLinearProcessNumbered"/>
    <dgm:cxn modelId="{E3D64539-7BB7-714C-966D-8B9473902003}" type="presParOf" srcId="{A7CD0B40-7F04-8947-BD8D-E59FB48B838B}" destId="{4B91E835-D111-3F41-B887-D9BADB000D8A}" srcOrd="1" destOrd="0" presId="urn:microsoft.com/office/officeart/2016/7/layout/BasicLinearProcessNumbered"/>
    <dgm:cxn modelId="{DD652022-68F4-9041-9EB0-673798FA008F}" type="presParOf" srcId="{A7CD0B40-7F04-8947-BD8D-E59FB48B838B}" destId="{1137C3EA-DB5B-4C44-BA90-D126D603ECBC}" srcOrd="2" destOrd="0" presId="urn:microsoft.com/office/officeart/2016/7/layout/BasicLinearProcessNumbered"/>
    <dgm:cxn modelId="{8ED8E77B-C17F-2E4E-BF3C-153B15150E6B}" type="presParOf" srcId="{1137C3EA-DB5B-4C44-BA90-D126D603ECBC}" destId="{D4D0DC48-824C-F649-AB0F-3E56B899AA93}" srcOrd="0" destOrd="0" presId="urn:microsoft.com/office/officeart/2016/7/layout/BasicLinearProcessNumbered"/>
    <dgm:cxn modelId="{9D3631A6-C136-A641-8F87-C7ABAFD9B7F4}" type="presParOf" srcId="{1137C3EA-DB5B-4C44-BA90-D126D603ECBC}" destId="{E090E76C-4D6A-0C4C-BB8F-EE38CD62FEEE}" srcOrd="1" destOrd="0" presId="urn:microsoft.com/office/officeart/2016/7/layout/BasicLinearProcessNumbered"/>
    <dgm:cxn modelId="{F59738FC-A2C2-1B45-B7D8-04B2188FC333}" type="presParOf" srcId="{1137C3EA-DB5B-4C44-BA90-D126D603ECBC}" destId="{09D64DF6-E493-E442-ADB8-1326BA45D957}" srcOrd="2" destOrd="0" presId="urn:microsoft.com/office/officeart/2016/7/layout/BasicLinearProcessNumbered"/>
    <dgm:cxn modelId="{2C060A5D-409F-9C45-8FCD-141D024B56BC}" type="presParOf" srcId="{1137C3EA-DB5B-4C44-BA90-D126D603ECBC}" destId="{0E6D5036-BC2F-2441-A15E-39DBDB17561D}" srcOrd="3" destOrd="0" presId="urn:microsoft.com/office/officeart/2016/7/layout/BasicLinearProcessNumbered"/>
    <dgm:cxn modelId="{401F2EE9-7DBE-E442-A996-E51647D93311}" type="presParOf" srcId="{A7CD0B40-7F04-8947-BD8D-E59FB48B838B}" destId="{1FE893F4-DC19-354C-A2D9-A8D15EBFAB6C}" srcOrd="3" destOrd="0" presId="urn:microsoft.com/office/officeart/2016/7/layout/BasicLinearProcessNumbered"/>
    <dgm:cxn modelId="{7AD29757-0660-6F42-9A5E-668CE0D4FB25}" type="presParOf" srcId="{A7CD0B40-7F04-8947-BD8D-E59FB48B838B}" destId="{9454D3C4-06BD-5545-B528-96873F3C5FDB}" srcOrd="4" destOrd="0" presId="urn:microsoft.com/office/officeart/2016/7/layout/BasicLinearProcessNumbered"/>
    <dgm:cxn modelId="{E3267188-F3B3-6D42-B437-3C806C825394}" type="presParOf" srcId="{9454D3C4-06BD-5545-B528-96873F3C5FDB}" destId="{595387BF-98B8-9744-9A63-1B8A024E3F93}" srcOrd="0" destOrd="0" presId="urn:microsoft.com/office/officeart/2016/7/layout/BasicLinearProcessNumbered"/>
    <dgm:cxn modelId="{DA6D267D-1425-3548-B975-3B2081B7396D}" type="presParOf" srcId="{9454D3C4-06BD-5545-B528-96873F3C5FDB}" destId="{B776C87F-500B-6849-B65C-1DCED0B34246}" srcOrd="1" destOrd="0" presId="urn:microsoft.com/office/officeart/2016/7/layout/BasicLinearProcessNumbered"/>
    <dgm:cxn modelId="{2A8B90AC-8CAD-6D41-BD63-991BB66CAD2B}" type="presParOf" srcId="{9454D3C4-06BD-5545-B528-96873F3C5FDB}" destId="{3E6498A9-0296-A746-BEE0-668970675A2C}" srcOrd="2" destOrd="0" presId="urn:microsoft.com/office/officeart/2016/7/layout/BasicLinearProcessNumbered"/>
    <dgm:cxn modelId="{ED5935A5-2D8A-5B4A-A4B9-6726E649C09C}" type="presParOf" srcId="{9454D3C4-06BD-5545-B528-96873F3C5FDB}" destId="{99B1CF93-2677-F54A-89C6-55799ED5E65E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19F05A-927A-4548-978E-B3CD40A32C19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61B9479B-5AB1-438B-A421-24DBBA5D4CC2}">
      <dgm:prSet/>
      <dgm:spPr/>
      <dgm:t>
        <a:bodyPr/>
        <a:lstStyle/>
        <a:p>
          <a:r>
            <a:rPr lang="en-US" b="0" i="0"/>
            <a:t>Logistic regression</a:t>
          </a:r>
          <a:endParaRPr lang="en-US"/>
        </a:p>
      </dgm:t>
    </dgm:pt>
    <dgm:pt modelId="{06C88DD1-D9D0-4BD4-BCB3-6A7E0484D936}" type="parTrans" cxnId="{DFC9CC82-148B-4733-AE96-2458735E6885}">
      <dgm:prSet/>
      <dgm:spPr/>
      <dgm:t>
        <a:bodyPr/>
        <a:lstStyle/>
        <a:p>
          <a:endParaRPr lang="en-US"/>
        </a:p>
      </dgm:t>
    </dgm:pt>
    <dgm:pt modelId="{DBFB3376-BB97-4361-A017-CF2327A6E042}" type="sibTrans" cxnId="{DFC9CC82-148B-4733-AE96-2458735E6885}">
      <dgm:prSet/>
      <dgm:spPr/>
      <dgm:t>
        <a:bodyPr/>
        <a:lstStyle/>
        <a:p>
          <a:endParaRPr lang="en-US"/>
        </a:p>
      </dgm:t>
    </dgm:pt>
    <dgm:pt modelId="{A1F834B3-1D31-4739-B410-7FBD671E81AD}">
      <dgm:prSet/>
      <dgm:spPr/>
      <dgm:t>
        <a:bodyPr/>
        <a:lstStyle/>
        <a:p>
          <a:r>
            <a:rPr lang="en-US" b="0" i="0"/>
            <a:t>K-nearest neighbors</a:t>
          </a:r>
          <a:endParaRPr lang="en-US"/>
        </a:p>
      </dgm:t>
    </dgm:pt>
    <dgm:pt modelId="{4A66F084-9F0C-4810-9361-7B8398A00466}" type="parTrans" cxnId="{D936463E-EBCC-4D04-893D-3972FD872F4F}">
      <dgm:prSet/>
      <dgm:spPr/>
      <dgm:t>
        <a:bodyPr/>
        <a:lstStyle/>
        <a:p>
          <a:endParaRPr lang="en-US"/>
        </a:p>
      </dgm:t>
    </dgm:pt>
    <dgm:pt modelId="{82020D0F-99F4-4343-A098-CB31161842B2}" type="sibTrans" cxnId="{D936463E-EBCC-4D04-893D-3972FD872F4F}">
      <dgm:prSet/>
      <dgm:spPr/>
      <dgm:t>
        <a:bodyPr/>
        <a:lstStyle/>
        <a:p>
          <a:endParaRPr lang="en-US"/>
        </a:p>
      </dgm:t>
    </dgm:pt>
    <dgm:pt modelId="{857C7404-5C9A-4CF9-B7F3-2F3D687A3742}">
      <dgm:prSet/>
      <dgm:spPr/>
      <dgm:t>
        <a:bodyPr/>
        <a:lstStyle/>
        <a:p>
          <a:r>
            <a:rPr lang="en-US" b="0" i="0"/>
            <a:t>Random forest classifier</a:t>
          </a:r>
          <a:endParaRPr lang="en-US"/>
        </a:p>
      </dgm:t>
    </dgm:pt>
    <dgm:pt modelId="{B608B550-910B-4F9C-A43C-350727F22748}" type="parTrans" cxnId="{DF7CB8C2-02A7-4BCB-8F6C-41A3F8C33029}">
      <dgm:prSet/>
      <dgm:spPr/>
      <dgm:t>
        <a:bodyPr/>
        <a:lstStyle/>
        <a:p>
          <a:endParaRPr lang="en-US"/>
        </a:p>
      </dgm:t>
    </dgm:pt>
    <dgm:pt modelId="{3910D436-AE26-4BB7-BCE8-DA7CC7AD41B7}" type="sibTrans" cxnId="{DF7CB8C2-02A7-4BCB-8F6C-41A3F8C33029}">
      <dgm:prSet/>
      <dgm:spPr/>
      <dgm:t>
        <a:bodyPr/>
        <a:lstStyle/>
        <a:p>
          <a:endParaRPr lang="en-US"/>
        </a:p>
      </dgm:t>
    </dgm:pt>
    <dgm:pt modelId="{695E923E-F5DA-43BF-A7A0-F1DBFEB19599}">
      <dgm:prSet/>
      <dgm:spPr/>
      <dgm:t>
        <a:bodyPr/>
        <a:lstStyle/>
        <a:p>
          <a:r>
            <a:rPr lang="en-US" b="0" i="0"/>
            <a:t>Gradient boosting classifier</a:t>
          </a:r>
          <a:endParaRPr lang="en-US"/>
        </a:p>
      </dgm:t>
    </dgm:pt>
    <dgm:pt modelId="{126CAE58-B773-4147-9077-CF3B74F508C0}" type="parTrans" cxnId="{7FBA03C1-5BC8-473E-B260-B9AAFB4CCCE4}">
      <dgm:prSet/>
      <dgm:spPr/>
      <dgm:t>
        <a:bodyPr/>
        <a:lstStyle/>
        <a:p>
          <a:endParaRPr lang="en-US"/>
        </a:p>
      </dgm:t>
    </dgm:pt>
    <dgm:pt modelId="{87445D24-C7AD-47C7-B940-6AA6AAF871EA}" type="sibTrans" cxnId="{7FBA03C1-5BC8-473E-B260-B9AAFB4CCCE4}">
      <dgm:prSet/>
      <dgm:spPr/>
      <dgm:t>
        <a:bodyPr/>
        <a:lstStyle/>
        <a:p>
          <a:endParaRPr lang="en-US"/>
        </a:p>
      </dgm:t>
    </dgm:pt>
    <dgm:pt modelId="{50FBFDE8-DFDC-9B44-B1B5-63E46278AB16}" type="pres">
      <dgm:prSet presAssocID="{BA19F05A-927A-4548-978E-B3CD40A32C19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BF1735A-E6B8-9F40-AD1C-43AC8402CB76}" type="pres">
      <dgm:prSet presAssocID="{61B9479B-5AB1-438B-A421-24DBBA5D4CC2}" presName="hierRoot1" presStyleCnt="0"/>
      <dgm:spPr/>
    </dgm:pt>
    <dgm:pt modelId="{1A46DF50-A9BC-CE47-9390-31555695AF3E}" type="pres">
      <dgm:prSet presAssocID="{61B9479B-5AB1-438B-A421-24DBBA5D4CC2}" presName="composite" presStyleCnt="0"/>
      <dgm:spPr/>
    </dgm:pt>
    <dgm:pt modelId="{2C668D13-C8EB-684D-B038-E1F293F6E2CE}" type="pres">
      <dgm:prSet presAssocID="{61B9479B-5AB1-438B-A421-24DBBA5D4CC2}" presName="background" presStyleLbl="node0" presStyleIdx="0" presStyleCnt="4"/>
      <dgm:spPr/>
    </dgm:pt>
    <dgm:pt modelId="{2A9BDC97-A229-0148-A0E7-5E0EFE73167D}" type="pres">
      <dgm:prSet presAssocID="{61B9479B-5AB1-438B-A421-24DBBA5D4CC2}" presName="text" presStyleLbl="fgAcc0" presStyleIdx="0" presStyleCnt="4">
        <dgm:presLayoutVars>
          <dgm:chPref val="3"/>
        </dgm:presLayoutVars>
      </dgm:prSet>
      <dgm:spPr/>
    </dgm:pt>
    <dgm:pt modelId="{A8C6E7A0-B15F-C742-8E86-EFB88C67B4BA}" type="pres">
      <dgm:prSet presAssocID="{61B9479B-5AB1-438B-A421-24DBBA5D4CC2}" presName="hierChild2" presStyleCnt="0"/>
      <dgm:spPr/>
    </dgm:pt>
    <dgm:pt modelId="{2DDFCF53-FE9C-D24E-9A94-405E4F63AEAC}" type="pres">
      <dgm:prSet presAssocID="{A1F834B3-1D31-4739-B410-7FBD671E81AD}" presName="hierRoot1" presStyleCnt="0"/>
      <dgm:spPr/>
    </dgm:pt>
    <dgm:pt modelId="{446412D6-AE75-5843-AD79-423150A5E7B7}" type="pres">
      <dgm:prSet presAssocID="{A1F834B3-1D31-4739-B410-7FBD671E81AD}" presName="composite" presStyleCnt="0"/>
      <dgm:spPr/>
    </dgm:pt>
    <dgm:pt modelId="{230B3353-2AB0-194C-8B6C-B58EDC9D7579}" type="pres">
      <dgm:prSet presAssocID="{A1F834B3-1D31-4739-B410-7FBD671E81AD}" presName="background" presStyleLbl="node0" presStyleIdx="1" presStyleCnt="4"/>
      <dgm:spPr/>
    </dgm:pt>
    <dgm:pt modelId="{BC60066D-E8CC-E446-AE86-F00055346DDA}" type="pres">
      <dgm:prSet presAssocID="{A1F834B3-1D31-4739-B410-7FBD671E81AD}" presName="text" presStyleLbl="fgAcc0" presStyleIdx="1" presStyleCnt="4">
        <dgm:presLayoutVars>
          <dgm:chPref val="3"/>
        </dgm:presLayoutVars>
      </dgm:prSet>
      <dgm:spPr/>
    </dgm:pt>
    <dgm:pt modelId="{B8F065FA-648C-CF4E-B4D6-E8B650D99D91}" type="pres">
      <dgm:prSet presAssocID="{A1F834B3-1D31-4739-B410-7FBD671E81AD}" presName="hierChild2" presStyleCnt="0"/>
      <dgm:spPr/>
    </dgm:pt>
    <dgm:pt modelId="{7762F26F-A0E4-474C-B945-131D7F04AB98}" type="pres">
      <dgm:prSet presAssocID="{857C7404-5C9A-4CF9-B7F3-2F3D687A3742}" presName="hierRoot1" presStyleCnt="0"/>
      <dgm:spPr/>
    </dgm:pt>
    <dgm:pt modelId="{EF93BBF6-AD20-DC4E-8AAC-CC30E07A3F20}" type="pres">
      <dgm:prSet presAssocID="{857C7404-5C9A-4CF9-B7F3-2F3D687A3742}" presName="composite" presStyleCnt="0"/>
      <dgm:spPr/>
    </dgm:pt>
    <dgm:pt modelId="{949207E1-4287-F24C-B200-203B666BA0DC}" type="pres">
      <dgm:prSet presAssocID="{857C7404-5C9A-4CF9-B7F3-2F3D687A3742}" presName="background" presStyleLbl="node0" presStyleIdx="2" presStyleCnt="4"/>
      <dgm:spPr/>
    </dgm:pt>
    <dgm:pt modelId="{C7AB73BA-2E23-9945-9C76-43F16594E84B}" type="pres">
      <dgm:prSet presAssocID="{857C7404-5C9A-4CF9-B7F3-2F3D687A3742}" presName="text" presStyleLbl="fgAcc0" presStyleIdx="2" presStyleCnt="4">
        <dgm:presLayoutVars>
          <dgm:chPref val="3"/>
        </dgm:presLayoutVars>
      </dgm:prSet>
      <dgm:spPr/>
    </dgm:pt>
    <dgm:pt modelId="{13688AFF-1F62-A24B-83C8-D982FE2D87B7}" type="pres">
      <dgm:prSet presAssocID="{857C7404-5C9A-4CF9-B7F3-2F3D687A3742}" presName="hierChild2" presStyleCnt="0"/>
      <dgm:spPr/>
    </dgm:pt>
    <dgm:pt modelId="{2420B58D-044D-DE40-86CF-05FA723C0F3D}" type="pres">
      <dgm:prSet presAssocID="{695E923E-F5DA-43BF-A7A0-F1DBFEB19599}" presName="hierRoot1" presStyleCnt="0"/>
      <dgm:spPr/>
    </dgm:pt>
    <dgm:pt modelId="{E72E7F64-5329-C347-8279-4F12DF3B22C4}" type="pres">
      <dgm:prSet presAssocID="{695E923E-F5DA-43BF-A7A0-F1DBFEB19599}" presName="composite" presStyleCnt="0"/>
      <dgm:spPr/>
    </dgm:pt>
    <dgm:pt modelId="{391D31A0-8726-4840-8422-D3BE28CB36C8}" type="pres">
      <dgm:prSet presAssocID="{695E923E-F5DA-43BF-A7A0-F1DBFEB19599}" presName="background" presStyleLbl="node0" presStyleIdx="3" presStyleCnt="4"/>
      <dgm:spPr/>
    </dgm:pt>
    <dgm:pt modelId="{4351B668-CE80-B540-A950-A785C70EBD46}" type="pres">
      <dgm:prSet presAssocID="{695E923E-F5DA-43BF-A7A0-F1DBFEB19599}" presName="text" presStyleLbl="fgAcc0" presStyleIdx="3" presStyleCnt="4">
        <dgm:presLayoutVars>
          <dgm:chPref val="3"/>
        </dgm:presLayoutVars>
      </dgm:prSet>
      <dgm:spPr/>
    </dgm:pt>
    <dgm:pt modelId="{A2A8E310-EBBE-1A44-A177-C3131EB34CDF}" type="pres">
      <dgm:prSet presAssocID="{695E923E-F5DA-43BF-A7A0-F1DBFEB19599}" presName="hierChild2" presStyleCnt="0"/>
      <dgm:spPr/>
    </dgm:pt>
  </dgm:ptLst>
  <dgm:cxnLst>
    <dgm:cxn modelId="{230D2C01-BAEE-F844-9C72-586580ACFBA2}" type="presOf" srcId="{61B9479B-5AB1-438B-A421-24DBBA5D4CC2}" destId="{2A9BDC97-A229-0148-A0E7-5E0EFE73167D}" srcOrd="0" destOrd="0" presId="urn:microsoft.com/office/officeart/2005/8/layout/hierarchy1"/>
    <dgm:cxn modelId="{D936463E-EBCC-4D04-893D-3972FD872F4F}" srcId="{BA19F05A-927A-4548-978E-B3CD40A32C19}" destId="{A1F834B3-1D31-4739-B410-7FBD671E81AD}" srcOrd="1" destOrd="0" parTransId="{4A66F084-9F0C-4810-9361-7B8398A00466}" sibTransId="{82020D0F-99F4-4343-A098-CB31161842B2}"/>
    <dgm:cxn modelId="{2A910763-ACAA-664E-A1C7-74E3D96D56BE}" type="presOf" srcId="{BA19F05A-927A-4548-978E-B3CD40A32C19}" destId="{50FBFDE8-DFDC-9B44-B1B5-63E46278AB16}" srcOrd="0" destOrd="0" presId="urn:microsoft.com/office/officeart/2005/8/layout/hierarchy1"/>
    <dgm:cxn modelId="{52527766-0D75-0042-B53F-EE167BC3F16E}" type="presOf" srcId="{695E923E-F5DA-43BF-A7A0-F1DBFEB19599}" destId="{4351B668-CE80-B540-A950-A785C70EBD46}" srcOrd="0" destOrd="0" presId="urn:microsoft.com/office/officeart/2005/8/layout/hierarchy1"/>
    <dgm:cxn modelId="{97219681-1B84-224E-A602-DA64FDECCF1F}" type="presOf" srcId="{A1F834B3-1D31-4739-B410-7FBD671E81AD}" destId="{BC60066D-E8CC-E446-AE86-F00055346DDA}" srcOrd="0" destOrd="0" presId="urn:microsoft.com/office/officeart/2005/8/layout/hierarchy1"/>
    <dgm:cxn modelId="{DFC9CC82-148B-4733-AE96-2458735E6885}" srcId="{BA19F05A-927A-4548-978E-B3CD40A32C19}" destId="{61B9479B-5AB1-438B-A421-24DBBA5D4CC2}" srcOrd="0" destOrd="0" parTransId="{06C88DD1-D9D0-4BD4-BCB3-6A7E0484D936}" sibTransId="{DBFB3376-BB97-4361-A017-CF2327A6E042}"/>
    <dgm:cxn modelId="{7FBA03C1-5BC8-473E-B260-B9AAFB4CCCE4}" srcId="{BA19F05A-927A-4548-978E-B3CD40A32C19}" destId="{695E923E-F5DA-43BF-A7A0-F1DBFEB19599}" srcOrd="3" destOrd="0" parTransId="{126CAE58-B773-4147-9077-CF3B74F508C0}" sibTransId="{87445D24-C7AD-47C7-B940-6AA6AAF871EA}"/>
    <dgm:cxn modelId="{DF7CB8C2-02A7-4BCB-8F6C-41A3F8C33029}" srcId="{BA19F05A-927A-4548-978E-B3CD40A32C19}" destId="{857C7404-5C9A-4CF9-B7F3-2F3D687A3742}" srcOrd="2" destOrd="0" parTransId="{B608B550-910B-4F9C-A43C-350727F22748}" sibTransId="{3910D436-AE26-4BB7-BCE8-DA7CC7AD41B7}"/>
    <dgm:cxn modelId="{832E18E7-0D89-0A47-8A59-3723B0BCC58C}" type="presOf" srcId="{857C7404-5C9A-4CF9-B7F3-2F3D687A3742}" destId="{C7AB73BA-2E23-9945-9C76-43F16594E84B}" srcOrd="0" destOrd="0" presId="urn:microsoft.com/office/officeart/2005/8/layout/hierarchy1"/>
    <dgm:cxn modelId="{0E3D908E-D5DB-F740-8F52-BDADDBA4A0F3}" type="presParOf" srcId="{50FBFDE8-DFDC-9B44-B1B5-63E46278AB16}" destId="{8BF1735A-E6B8-9F40-AD1C-43AC8402CB76}" srcOrd="0" destOrd="0" presId="urn:microsoft.com/office/officeart/2005/8/layout/hierarchy1"/>
    <dgm:cxn modelId="{1A81CA28-29EA-564E-BC09-4ECB6F971498}" type="presParOf" srcId="{8BF1735A-E6B8-9F40-AD1C-43AC8402CB76}" destId="{1A46DF50-A9BC-CE47-9390-31555695AF3E}" srcOrd="0" destOrd="0" presId="urn:microsoft.com/office/officeart/2005/8/layout/hierarchy1"/>
    <dgm:cxn modelId="{0BD3CE8D-40F2-C14A-BFC6-B145F869E233}" type="presParOf" srcId="{1A46DF50-A9BC-CE47-9390-31555695AF3E}" destId="{2C668D13-C8EB-684D-B038-E1F293F6E2CE}" srcOrd="0" destOrd="0" presId="urn:microsoft.com/office/officeart/2005/8/layout/hierarchy1"/>
    <dgm:cxn modelId="{A7272128-D7AE-D14D-830A-516B49A05422}" type="presParOf" srcId="{1A46DF50-A9BC-CE47-9390-31555695AF3E}" destId="{2A9BDC97-A229-0148-A0E7-5E0EFE73167D}" srcOrd="1" destOrd="0" presId="urn:microsoft.com/office/officeart/2005/8/layout/hierarchy1"/>
    <dgm:cxn modelId="{07FC95F3-70E6-C949-B502-DBC88412C551}" type="presParOf" srcId="{8BF1735A-E6B8-9F40-AD1C-43AC8402CB76}" destId="{A8C6E7A0-B15F-C742-8E86-EFB88C67B4BA}" srcOrd="1" destOrd="0" presId="urn:microsoft.com/office/officeart/2005/8/layout/hierarchy1"/>
    <dgm:cxn modelId="{60D1F19E-92AD-D848-AEFD-BE6D47469C20}" type="presParOf" srcId="{50FBFDE8-DFDC-9B44-B1B5-63E46278AB16}" destId="{2DDFCF53-FE9C-D24E-9A94-405E4F63AEAC}" srcOrd="1" destOrd="0" presId="urn:microsoft.com/office/officeart/2005/8/layout/hierarchy1"/>
    <dgm:cxn modelId="{2C75C3E7-20E3-B845-9DE9-0E4A996808D0}" type="presParOf" srcId="{2DDFCF53-FE9C-D24E-9A94-405E4F63AEAC}" destId="{446412D6-AE75-5843-AD79-423150A5E7B7}" srcOrd="0" destOrd="0" presId="urn:microsoft.com/office/officeart/2005/8/layout/hierarchy1"/>
    <dgm:cxn modelId="{DF03C78C-34EA-1045-BFDD-C57690AD31DF}" type="presParOf" srcId="{446412D6-AE75-5843-AD79-423150A5E7B7}" destId="{230B3353-2AB0-194C-8B6C-B58EDC9D7579}" srcOrd="0" destOrd="0" presId="urn:microsoft.com/office/officeart/2005/8/layout/hierarchy1"/>
    <dgm:cxn modelId="{CEB812C6-3CF4-F347-B976-3FD21E78D984}" type="presParOf" srcId="{446412D6-AE75-5843-AD79-423150A5E7B7}" destId="{BC60066D-E8CC-E446-AE86-F00055346DDA}" srcOrd="1" destOrd="0" presId="urn:microsoft.com/office/officeart/2005/8/layout/hierarchy1"/>
    <dgm:cxn modelId="{9C323FC1-C57A-1C44-B6B2-7C95141ED10E}" type="presParOf" srcId="{2DDFCF53-FE9C-D24E-9A94-405E4F63AEAC}" destId="{B8F065FA-648C-CF4E-B4D6-E8B650D99D91}" srcOrd="1" destOrd="0" presId="urn:microsoft.com/office/officeart/2005/8/layout/hierarchy1"/>
    <dgm:cxn modelId="{91E98015-D2F4-0346-9E40-10B11926DA58}" type="presParOf" srcId="{50FBFDE8-DFDC-9B44-B1B5-63E46278AB16}" destId="{7762F26F-A0E4-474C-B945-131D7F04AB98}" srcOrd="2" destOrd="0" presId="urn:microsoft.com/office/officeart/2005/8/layout/hierarchy1"/>
    <dgm:cxn modelId="{43A5F919-1521-5E48-8D36-34601F4B4819}" type="presParOf" srcId="{7762F26F-A0E4-474C-B945-131D7F04AB98}" destId="{EF93BBF6-AD20-DC4E-8AAC-CC30E07A3F20}" srcOrd="0" destOrd="0" presId="urn:microsoft.com/office/officeart/2005/8/layout/hierarchy1"/>
    <dgm:cxn modelId="{1EF1A318-7CF7-AB42-98A5-7D9C7CCE4398}" type="presParOf" srcId="{EF93BBF6-AD20-DC4E-8AAC-CC30E07A3F20}" destId="{949207E1-4287-F24C-B200-203B666BA0DC}" srcOrd="0" destOrd="0" presId="urn:microsoft.com/office/officeart/2005/8/layout/hierarchy1"/>
    <dgm:cxn modelId="{0DB2C1DC-5CFF-D54F-8362-BAC5F651FEA0}" type="presParOf" srcId="{EF93BBF6-AD20-DC4E-8AAC-CC30E07A3F20}" destId="{C7AB73BA-2E23-9945-9C76-43F16594E84B}" srcOrd="1" destOrd="0" presId="urn:microsoft.com/office/officeart/2005/8/layout/hierarchy1"/>
    <dgm:cxn modelId="{54FFE442-045B-024B-AFF0-8F9B7B4AD3F9}" type="presParOf" srcId="{7762F26F-A0E4-474C-B945-131D7F04AB98}" destId="{13688AFF-1F62-A24B-83C8-D982FE2D87B7}" srcOrd="1" destOrd="0" presId="urn:microsoft.com/office/officeart/2005/8/layout/hierarchy1"/>
    <dgm:cxn modelId="{30B4D1AE-12D3-1340-A36C-A4A37AF6FE81}" type="presParOf" srcId="{50FBFDE8-DFDC-9B44-B1B5-63E46278AB16}" destId="{2420B58D-044D-DE40-86CF-05FA723C0F3D}" srcOrd="3" destOrd="0" presId="urn:microsoft.com/office/officeart/2005/8/layout/hierarchy1"/>
    <dgm:cxn modelId="{7D02A1A2-6D6C-7F4A-8EEC-E6295D6D5CFE}" type="presParOf" srcId="{2420B58D-044D-DE40-86CF-05FA723C0F3D}" destId="{E72E7F64-5329-C347-8279-4F12DF3B22C4}" srcOrd="0" destOrd="0" presId="urn:microsoft.com/office/officeart/2005/8/layout/hierarchy1"/>
    <dgm:cxn modelId="{33EDC69F-CB08-0341-9023-D4CB91A1A2CD}" type="presParOf" srcId="{E72E7F64-5329-C347-8279-4F12DF3B22C4}" destId="{391D31A0-8726-4840-8422-D3BE28CB36C8}" srcOrd="0" destOrd="0" presId="urn:microsoft.com/office/officeart/2005/8/layout/hierarchy1"/>
    <dgm:cxn modelId="{57D285FB-9FD6-A44B-A75F-B59B32C3A035}" type="presParOf" srcId="{E72E7F64-5329-C347-8279-4F12DF3B22C4}" destId="{4351B668-CE80-B540-A950-A785C70EBD46}" srcOrd="1" destOrd="0" presId="urn:microsoft.com/office/officeart/2005/8/layout/hierarchy1"/>
    <dgm:cxn modelId="{AC592796-5CEF-D343-A3D0-D56416283D8F}" type="presParOf" srcId="{2420B58D-044D-DE40-86CF-05FA723C0F3D}" destId="{A2A8E310-EBBE-1A44-A177-C3131EB34CD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672D61-CA38-984B-82C2-7915E09504A6}">
      <dsp:nvSpPr>
        <dsp:cNvPr id="0" name=""/>
        <dsp:cNvSpPr/>
      </dsp:nvSpPr>
      <dsp:spPr>
        <a:xfrm>
          <a:off x="0" y="0"/>
          <a:ext cx="3404803" cy="3404277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5452" tIns="330200" rIns="265452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Collect and wrangle data from Spotify API</a:t>
          </a:r>
        </a:p>
      </dsp:txBody>
      <dsp:txXfrm>
        <a:off x="0" y="1293625"/>
        <a:ext cx="3404803" cy="2042566"/>
      </dsp:txXfrm>
    </dsp:sp>
    <dsp:sp modelId="{46465C37-B10B-804C-94C0-E344B9EEE21A}">
      <dsp:nvSpPr>
        <dsp:cNvPr id="0" name=""/>
        <dsp:cNvSpPr/>
      </dsp:nvSpPr>
      <dsp:spPr>
        <a:xfrm>
          <a:off x="1191760" y="340427"/>
          <a:ext cx="1021283" cy="102128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623" tIns="12700" rIns="7962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</a:p>
      </dsp:txBody>
      <dsp:txXfrm>
        <a:off x="1341323" y="489990"/>
        <a:ext cx="722157" cy="722157"/>
      </dsp:txXfrm>
    </dsp:sp>
    <dsp:sp modelId="{35B58E26-2124-104B-87E9-D15D0F38AB36}">
      <dsp:nvSpPr>
        <dsp:cNvPr id="0" name=""/>
        <dsp:cNvSpPr/>
      </dsp:nvSpPr>
      <dsp:spPr>
        <a:xfrm>
          <a:off x="0" y="3404205"/>
          <a:ext cx="3404803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D0DC48-824C-F649-AB0F-3E56B899AA93}">
      <dsp:nvSpPr>
        <dsp:cNvPr id="0" name=""/>
        <dsp:cNvSpPr/>
      </dsp:nvSpPr>
      <dsp:spPr>
        <a:xfrm>
          <a:off x="3745283" y="0"/>
          <a:ext cx="3404803" cy="3404277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5452" tIns="330200" rIns="265452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Explore data for trends and prepare for machine learning</a:t>
          </a:r>
        </a:p>
      </dsp:txBody>
      <dsp:txXfrm>
        <a:off x="3745283" y="1293625"/>
        <a:ext cx="3404803" cy="2042566"/>
      </dsp:txXfrm>
    </dsp:sp>
    <dsp:sp modelId="{E090E76C-4D6A-0C4C-BB8F-EE38CD62FEEE}">
      <dsp:nvSpPr>
        <dsp:cNvPr id="0" name=""/>
        <dsp:cNvSpPr/>
      </dsp:nvSpPr>
      <dsp:spPr>
        <a:xfrm>
          <a:off x="4937043" y="340427"/>
          <a:ext cx="1021283" cy="102128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623" tIns="12700" rIns="7962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</a:p>
      </dsp:txBody>
      <dsp:txXfrm>
        <a:off x="5086606" y="489990"/>
        <a:ext cx="722157" cy="722157"/>
      </dsp:txXfrm>
    </dsp:sp>
    <dsp:sp modelId="{09D64DF6-E493-E442-ADB8-1326BA45D957}">
      <dsp:nvSpPr>
        <dsp:cNvPr id="0" name=""/>
        <dsp:cNvSpPr/>
      </dsp:nvSpPr>
      <dsp:spPr>
        <a:xfrm>
          <a:off x="3745283" y="3404205"/>
          <a:ext cx="3404803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5387BF-98B8-9744-9A63-1B8A024E3F93}">
      <dsp:nvSpPr>
        <dsp:cNvPr id="0" name=""/>
        <dsp:cNvSpPr/>
      </dsp:nvSpPr>
      <dsp:spPr>
        <a:xfrm>
          <a:off x="7490566" y="0"/>
          <a:ext cx="3404803" cy="3404277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5452" tIns="330200" rIns="265452" bIns="33020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Train a model to predict popularity of new music</a:t>
          </a:r>
          <a:endParaRPr lang="en-US" sz="2400" kern="1200" dirty="0"/>
        </a:p>
      </dsp:txBody>
      <dsp:txXfrm>
        <a:off x="7490566" y="1293625"/>
        <a:ext cx="3404803" cy="2042566"/>
      </dsp:txXfrm>
    </dsp:sp>
    <dsp:sp modelId="{B776C87F-500B-6849-B65C-1DCED0B34246}">
      <dsp:nvSpPr>
        <dsp:cNvPr id="0" name=""/>
        <dsp:cNvSpPr/>
      </dsp:nvSpPr>
      <dsp:spPr>
        <a:xfrm>
          <a:off x="8682326" y="340427"/>
          <a:ext cx="1021283" cy="1021283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9623" tIns="12700" rIns="79623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8831889" y="489990"/>
        <a:ext cx="722157" cy="722157"/>
      </dsp:txXfrm>
    </dsp:sp>
    <dsp:sp modelId="{3E6498A9-0296-A746-BEE0-668970675A2C}">
      <dsp:nvSpPr>
        <dsp:cNvPr id="0" name=""/>
        <dsp:cNvSpPr/>
      </dsp:nvSpPr>
      <dsp:spPr>
        <a:xfrm>
          <a:off x="7490566" y="3404205"/>
          <a:ext cx="3404803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C668D13-C8EB-684D-B038-E1F293F6E2CE}">
      <dsp:nvSpPr>
        <dsp:cNvPr id="0" name=""/>
        <dsp:cNvSpPr/>
      </dsp:nvSpPr>
      <dsp:spPr>
        <a:xfrm>
          <a:off x="2621" y="1404789"/>
          <a:ext cx="1871434" cy="11883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9BDC97-A229-0148-A0E7-5E0EFE73167D}">
      <dsp:nvSpPr>
        <dsp:cNvPr id="0" name=""/>
        <dsp:cNvSpPr/>
      </dsp:nvSpPr>
      <dsp:spPr>
        <a:xfrm>
          <a:off x="210558" y="1602330"/>
          <a:ext cx="1871434" cy="11883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Logistic regression</a:t>
          </a:r>
          <a:endParaRPr lang="en-US" sz="2200" kern="1200"/>
        </a:p>
      </dsp:txBody>
      <dsp:txXfrm>
        <a:off x="245364" y="1637136"/>
        <a:ext cx="1801822" cy="1118749"/>
      </dsp:txXfrm>
    </dsp:sp>
    <dsp:sp modelId="{230B3353-2AB0-194C-8B6C-B58EDC9D7579}">
      <dsp:nvSpPr>
        <dsp:cNvPr id="0" name=""/>
        <dsp:cNvSpPr/>
      </dsp:nvSpPr>
      <dsp:spPr>
        <a:xfrm>
          <a:off x="2289930" y="1404789"/>
          <a:ext cx="1871434" cy="11883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60066D-E8CC-E446-AE86-F00055346DDA}">
      <dsp:nvSpPr>
        <dsp:cNvPr id="0" name=""/>
        <dsp:cNvSpPr/>
      </dsp:nvSpPr>
      <dsp:spPr>
        <a:xfrm>
          <a:off x="2497867" y="1602330"/>
          <a:ext cx="1871434" cy="11883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K-nearest neighbors</a:t>
          </a:r>
          <a:endParaRPr lang="en-US" sz="2200" kern="1200"/>
        </a:p>
      </dsp:txBody>
      <dsp:txXfrm>
        <a:off x="2532673" y="1637136"/>
        <a:ext cx="1801822" cy="1118749"/>
      </dsp:txXfrm>
    </dsp:sp>
    <dsp:sp modelId="{949207E1-4287-F24C-B200-203B666BA0DC}">
      <dsp:nvSpPr>
        <dsp:cNvPr id="0" name=""/>
        <dsp:cNvSpPr/>
      </dsp:nvSpPr>
      <dsp:spPr>
        <a:xfrm>
          <a:off x="4577239" y="1404789"/>
          <a:ext cx="1871434" cy="11883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AB73BA-2E23-9945-9C76-43F16594E84B}">
      <dsp:nvSpPr>
        <dsp:cNvPr id="0" name=""/>
        <dsp:cNvSpPr/>
      </dsp:nvSpPr>
      <dsp:spPr>
        <a:xfrm>
          <a:off x="4785176" y="1602330"/>
          <a:ext cx="1871434" cy="11883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Random forest classifier</a:t>
          </a:r>
          <a:endParaRPr lang="en-US" sz="2200" kern="1200"/>
        </a:p>
      </dsp:txBody>
      <dsp:txXfrm>
        <a:off x="4819982" y="1637136"/>
        <a:ext cx="1801822" cy="1118749"/>
      </dsp:txXfrm>
    </dsp:sp>
    <dsp:sp modelId="{391D31A0-8726-4840-8422-D3BE28CB36C8}">
      <dsp:nvSpPr>
        <dsp:cNvPr id="0" name=""/>
        <dsp:cNvSpPr/>
      </dsp:nvSpPr>
      <dsp:spPr>
        <a:xfrm>
          <a:off x="6864548" y="1404789"/>
          <a:ext cx="1871434" cy="118836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51B668-CE80-B540-A950-A785C70EBD46}">
      <dsp:nvSpPr>
        <dsp:cNvPr id="0" name=""/>
        <dsp:cNvSpPr/>
      </dsp:nvSpPr>
      <dsp:spPr>
        <a:xfrm>
          <a:off x="7072485" y="1602330"/>
          <a:ext cx="1871434" cy="1188361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i="0" kern="1200"/>
            <a:t>Gradient boosting classifier</a:t>
          </a:r>
          <a:endParaRPr lang="en-US" sz="2200" kern="1200"/>
        </a:p>
      </dsp:txBody>
      <dsp:txXfrm>
        <a:off x="7107291" y="1637136"/>
        <a:ext cx="1801822" cy="11187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22T08:03:08.704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0 16383,'44'0'0,"0"0"0,-25 0 0,8 0 0,-3 0 0,-1 0 0,-1 0 0,-4 0 0,-1 0 0,4 0 0,-7 0 0,9 0 0,-13 0 0,9 0 0,-2 0 0,1 0 0,3 0 0,-8 0 0,3 0 0,5 0 0,-6 0 0,9 0 0,-8 0 0,-2 0 0,6 0 0,-4 0 0,-2 0 0,6 0 0,-3 0 0,-3 0 0,5 0 0,-2 0 0,-3 0 0,5 0 0,-7 0 0,3 0 0,4 0 0,-6 0 0,6 0 0,-4 0 0,3 0 0,-3 0 0,1 0 0,-1 0 0,3 0 0,-3 0 0,1 4 0,0-4 0,0 4 0,3-4 0,-3 0 0,4 4 0,-7-3 0,6 3 0,-2-4 0,1 0 0,3 0 0,-8 0 0,3 3 0,0-2 0,2 3 0,-2-4 0,0 0 0,1 0 0,-4 0 0,7 0 0,-3 0 0,-3 0 0,5 0 0,-6 0 0,4 0 0,0 0 0,-1 0 0,0 0 0,0 0 0,-1 0 0,1 0 0,-1 0 0,0 0 0,0 0 0,1 0 0,-1 0 0,1 0 0,-1-3 0,1 2 0,-1-3 0,1 4 0,0 0 0,-1 0 0,1 0 0,-1 0 0,1-3 0,-1 2 0,1-2 0,-1 3 0,0 0 0,1 0 0,-1 0 0,0 0 0,0 0 0,0 0 0,0 0 0,0 0 0,0 0 0,1-4 0,-2 4 0,1-4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22T08:03:13.96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1 16383,'56'0'0,"-11"0"0,-18 0 0,-8 0 0,3 0 0,-5 0 0,0 0 0,4 0 0,-7 3 0,9-2 0,-13 3 0,10-4 0,0 0 0,0 0 0,5 0 0,-8 0 0,0 0 0,1 0 0,-1 0 0,4 0 0,-8 0 0,7 0 0,-7 0 0,8 0 0,-3 0 0,3 0 0,-8 0 0,3 0 0,1 0 0,-3 0 0,9 0 0,-13 0 0,8 0 0,-2 0 0,-3 0 0,9 0 0,-9 0 0,2 0 0,3 0 0,-5-4 0,6 3 0,-4-2 0,0 3 0,1 0 0,-1 0 0,0 0 0,1 0 0,0 0 0,-1 0 0,1 0 0,-1 0 0,1 0 0,-1 0 0,1 0 0,-1 0 0,1 0 0,0 0 0,3 0 0,-5 0 0,5 0 0,-4 0 0,-2 0 0,9 0 0,-9 0 0,2 0 0,4 0 0,-7 0 0,7 3 0,-3-2 0,-1 3 0,1-4 0,-1 3 0,1-2 0,-1 2 0,1 1 0,-1-3 0,1 5 0,0-5 0,-1 3 0,0-4 0,0 0 0,0 0 0,1 0 0,-1 0 0,0 0 0,0 0 0,0 0 0,3 0 0,-5 0 0,5 0 0,-3 0 0,-2 0 0,8 0 0,-8 0 0,5 0 0,-3 0 0,0 0 0,3 0 0,-3 0 0,3 0 0,-4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22T08:03:04.45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1 47 16383,'37'0'0,"-5"0"0,-25 0 0,4 0 0,9 0 0,-7 0 0,8 0 0,-9 0 0,3 0 0,4 0 0,-6 0 0,5 0 0,-3 0 0,-1 0 0,7 0 0,-8 0 0,2 0 0,3 0 0,-5 0 0,6 0 0,-4 0 0,0 0 0,1 0 0,-1 0 0,1 0 0,-1-3 0,0 2 0,0-3 0,0 4 0,0 0 0,1 0 0,4 0 0,-7 0 0,10 0 0,-13 0 0,10 0 0,-4 0 0,-2 0 0,5-3 0,-7 2 0,4-2 0,3-1 0,-6 3 0,5-2 0,-3 3 0,-2 0 0,9 0 0,-9 0 0,2 0 0,3 0 0,-5 0 0,6 0 0,-3 0 0,0 0 0,1 0 0,-1 0 0,0 0 0,0 0 0,-1 0 0,1 0 0,0 0 0,-1 0 0,1 0 0,-1 0 0,0 0 0,0 0 0,1 0 0,-1 0 0,1 0 0,-1 0 0,1 0 0,-1 0 0,2 0 0,3 0 0,-6 0 0,5 0 0,-7 0 0,3 0 0,4 0 0,-6 0 0,5 0 0,-3 0 0,-2 0 0,8 0 0,-8 0 0,3 0 0,2 0 0,-5 0 0,6 0 0,-3 0 0,-1 0 0,1 0 0,-1 0 0,1 0 0,-1 0 0,3 0 0,-2-4 0,2 3 0,-3-6 0,0 7 0,0-4 0,3 4 0,-5 0 0,4-3 0,-2 2 0,1-3 0,2 4 0,-3 0 0,0 0 0,1 0 0,-1 0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0-22T08:05:34.103"/>
    </inkml:context>
    <inkml:brush xml:id="br0">
      <inkml:brushProperty name="width" value="0.3" units="cm"/>
      <inkml:brushProperty name="height" value="0.6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0 16383,'37'0'0,"-6"0"0,-24 0 0,4 0 0,11 0 0,-9 0 0,8 0 0,-7 0 0,-1 0 0,5 0 0,-3 0 0,0 0 0,3 0 0,-5 0 0,5 0 0,-3 0 0,1 0 0,2 0 0,-3 0 0,0 0 0,1 0 0,4 0 0,-7 0 0,6 0 0,-4 0 0,-2 0 0,7 0 0,-8 0 0,7 0 0,-4 0 0,0 0 0,1 0 0,-1 0 0,1 0 0,-1 0 0,1 0 0,-1 0 0,1 0 0,0 0 0,-1 0 0,0 0 0,0 0 0,4 0 0,-7 0 0,6 0 0,-3 0 0,1 0 0,2 0 0,-3 0 0,1 0 0,-1 0 0,0 0 0,0 0 0,0 0 0</inkml:trace>
</inkml:ink>
</file>

<file path=ppt/media/image1.jpeg>
</file>

<file path=ppt/media/image10.png>
</file>

<file path=ppt/media/image11.png>
</file>

<file path=ppt/media/image12.jpg>
</file>

<file path=ppt/media/image13.png>
</file>

<file path=ppt/media/image14.jp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926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570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900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125327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79446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4328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335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2356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257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4735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043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736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5380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5654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9000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109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426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CBEA4A4E-29E7-AF41-9379-2377C1DC182B}" type="datetimeFigureOut">
              <a:rPr lang="en-US" smtClean="0"/>
              <a:t>10/25/21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8EC442-A9F6-E34A-8756-6D37A3B36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44597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13" Type="http://schemas.openxmlformats.org/officeDocument/2006/relationships/customXml" Target="../ink/ink4.xml"/><Relationship Id="rId3" Type="http://schemas.openxmlformats.org/officeDocument/2006/relationships/image" Target="../media/image3.png"/><Relationship Id="rId7" Type="http://schemas.openxmlformats.org/officeDocument/2006/relationships/customXml" Target="../ink/ink1.xml"/><Relationship Id="rId12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11" Type="http://schemas.openxmlformats.org/officeDocument/2006/relationships/customXml" Target="../ink/ink3.xml"/><Relationship Id="rId5" Type="http://schemas.openxmlformats.org/officeDocument/2006/relationships/image" Target="../media/image5.png"/><Relationship Id="rId10" Type="http://schemas.openxmlformats.org/officeDocument/2006/relationships/image" Target="../media/image15.png"/><Relationship Id="rId4" Type="http://schemas.openxmlformats.org/officeDocument/2006/relationships/image" Target="../media/image4.png"/><Relationship Id="rId9" Type="http://schemas.openxmlformats.org/officeDocument/2006/relationships/customXml" Target="../ink/ink2.xml"/><Relationship Id="rId1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F167F-D8D4-E34E-A81D-00D4733D40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07770" y="3428999"/>
            <a:ext cx="6950529" cy="1328739"/>
          </a:xfrm>
        </p:spPr>
        <p:txBody>
          <a:bodyPr>
            <a:noAutofit/>
          </a:bodyPr>
          <a:lstStyle/>
          <a:p>
            <a:r>
              <a:rPr lang="en-US" sz="4000" dirty="0"/>
              <a:t>Predicting music popularity</a:t>
            </a:r>
            <a:br>
              <a:rPr lang="en-US" sz="4000" dirty="0"/>
            </a:br>
            <a:r>
              <a:rPr lang="en-US" sz="4000" dirty="0"/>
              <a:t>on Spotify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3B8A1F-98F5-ED43-96B4-A57737583C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72274" y="3028950"/>
            <a:ext cx="5609728" cy="400049"/>
          </a:xfrm>
        </p:spPr>
        <p:txBody>
          <a:bodyPr/>
          <a:lstStyle/>
          <a:p>
            <a:r>
              <a:rPr lang="en-US" dirty="0"/>
              <a:t>Leo Evancie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A581BF-AE0E-8147-973A-F5DA91386F6C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31763970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AFC56-A574-6944-956E-98FFAB777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candidates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F16C489-E7CB-4A4C-801C-EA9B92E69549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103312" y="2052918"/>
          <a:ext cx="8946541" cy="41954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Right Brace 3">
            <a:extLst>
              <a:ext uri="{FF2B5EF4-FFF2-40B4-BE49-F238E27FC236}">
                <a16:creationId xmlns:a16="http://schemas.microsoft.com/office/drawing/2014/main" id="{6D006FE8-340B-2843-ADCE-B706DA469A78}"/>
              </a:ext>
            </a:extLst>
          </p:cNvPr>
          <p:cNvSpPr/>
          <p:nvPr/>
        </p:nvSpPr>
        <p:spPr>
          <a:xfrm rot="16200000">
            <a:off x="7283903" y="1751520"/>
            <a:ext cx="1143000" cy="202882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0CE70-9AA5-C546-8DDF-1EB2ED3E2EDF}"/>
              </a:ext>
            </a:extLst>
          </p:cNvPr>
          <p:cNvSpPr txBox="1"/>
          <p:nvPr/>
        </p:nvSpPr>
        <p:spPr>
          <a:xfrm>
            <a:off x="7161098" y="1768417"/>
            <a:ext cx="13886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ensembles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12C72D-3A16-674E-B45C-9923234B0BD6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3628390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B68C77-138E-4BF7-A276-BD0C78A421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C268552-D473-46ED-B1B8-422042C4DE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AC0CD9D-7610-4620-93B4-798CCD9AB5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B9238B3E-24AA-439A-B527-6C5DF6D721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9F01145-BEA3-4CBF-AA21-10077B948C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E4D62F9-188E-4530-84C2-24BDEE4BEB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27CF008-4B18-436D-B2D5-C1346C124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5"/>
            <a:ext cx="12191695" cy="473074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E22DAD8-5F67-4B73-ADA9-06EF381F7A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16">
            <a:extLst>
              <a:ext uri="{FF2B5EF4-FFF2-40B4-BE49-F238E27FC236}">
                <a16:creationId xmlns:a16="http://schemas.microsoft.com/office/drawing/2014/main" id="{E4F17063-EDA4-417B-946F-BA357F3B3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3753695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tx2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613B5BB4-B6B7-2347-B08D-60DF3B844D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458" y="2033133"/>
            <a:ext cx="9150807" cy="1898791"/>
          </a:xfrm>
          <a:prstGeom prst="rect">
            <a:avLst/>
          </a:prstGeom>
          <a:effectLst/>
        </p:spPr>
      </p:pic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36F3EEA-55D4-4677-80E7-92D00B8F34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055533"/>
            <a:ext cx="12192000" cy="2802467"/>
          </a:xfrm>
          <a:custGeom>
            <a:avLst/>
            <a:gdLst>
              <a:gd name="connsiteX0" fmla="*/ 1 w 12192000"/>
              <a:gd name="connsiteY0" fmla="*/ 0 h 2802467"/>
              <a:gd name="connsiteX1" fmla="*/ 71932 w 12192000"/>
              <a:gd name="connsiteY1" fmla="*/ 12261 h 2802467"/>
              <a:gd name="connsiteX2" fmla="*/ 282848 w 12192000"/>
              <a:gd name="connsiteY2" fmla="*/ 48342 h 2802467"/>
              <a:gd name="connsiteX3" fmla="*/ 436464 w 12192000"/>
              <a:gd name="connsiteY3" fmla="*/ 73565 h 2802467"/>
              <a:gd name="connsiteX4" fmla="*/ 619339 w 12192000"/>
              <a:gd name="connsiteY4" fmla="*/ 100188 h 2802467"/>
              <a:gd name="connsiteX5" fmla="*/ 836351 w 12192000"/>
              <a:gd name="connsiteY5" fmla="*/ 132066 h 2802467"/>
              <a:gd name="connsiteX6" fmla="*/ 1076528 w 12192000"/>
              <a:gd name="connsiteY6" fmla="*/ 165696 h 2802467"/>
              <a:gd name="connsiteX7" fmla="*/ 1347183 w 12192000"/>
              <a:gd name="connsiteY7" fmla="*/ 201077 h 2802467"/>
              <a:gd name="connsiteX8" fmla="*/ 1642223 w 12192000"/>
              <a:gd name="connsiteY8" fmla="*/ 238560 h 2802467"/>
              <a:gd name="connsiteX9" fmla="*/ 1962864 w 12192000"/>
              <a:gd name="connsiteY9" fmla="*/ 276043 h 2802467"/>
              <a:gd name="connsiteX10" fmla="*/ 2304232 w 12192000"/>
              <a:gd name="connsiteY10" fmla="*/ 314226 h 2802467"/>
              <a:gd name="connsiteX11" fmla="*/ 2672421 w 12192000"/>
              <a:gd name="connsiteY11" fmla="*/ 349608 h 2802467"/>
              <a:gd name="connsiteX12" fmla="*/ 3057678 w 12192000"/>
              <a:gd name="connsiteY12" fmla="*/ 383587 h 2802467"/>
              <a:gd name="connsiteX13" fmla="*/ 3464881 w 12192000"/>
              <a:gd name="connsiteY13" fmla="*/ 414415 h 2802467"/>
              <a:gd name="connsiteX14" fmla="*/ 3889152 w 12192000"/>
              <a:gd name="connsiteY14" fmla="*/ 443840 h 2802467"/>
              <a:gd name="connsiteX15" fmla="*/ 4331710 w 12192000"/>
              <a:gd name="connsiteY15" fmla="*/ 471515 h 2802467"/>
              <a:gd name="connsiteX16" fmla="*/ 4558476 w 12192000"/>
              <a:gd name="connsiteY16" fmla="*/ 481323 h 2802467"/>
              <a:gd name="connsiteX17" fmla="*/ 4790118 w 12192000"/>
              <a:gd name="connsiteY17" fmla="*/ 492183 h 2802467"/>
              <a:gd name="connsiteX18" fmla="*/ 5025418 w 12192000"/>
              <a:gd name="connsiteY18" fmla="*/ 502342 h 2802467"/>
              <a:gd name="connsiteX19" fmla="*/ 5261937 w 12192000"/>
              <a:gd name="connsiteY19" fmla="*/ 508998 h 2802467"/>
              <a:gd name="connsiteX20" fmla="*/ 5503332 w 12192000"/>
              <a:gd name="connsiteY20" fmla="*/ 514953 h 2802467"/>
              <a:gd name="connsiteX21" fmla="*/ 5747166 w 12192000"/>
              <a:gd name="connsiteY21" fmla="*/ 521259 h 2802467"/>
              <a:gd name="connsiteX22" fmla="*/ 5995877 w 12192000"/>
              <a:gd name="connsiteY22" fmla="*/ 525462 h 2802467"/>
              <a:gd name="connsiteX23" fmla="*/ 6247026 w 12192000"/>
              <a:gd name="connsiteY23" fmla="*/ 525462 h 2802467"/>
              <a:gd name="connsiteX24" fmla="*/ 6500613 w 12192000"/>
              <a:gd name="connsiteY24" fmla="*/ 527564 h 2802467"/>
              <a:gd name="connsiteX25" fmla="*/ 6756639 w 12192000"/>
              <a:gd name="connsiteY25" fmla="*/ 525462 h 2802467"/>
              <a:gd name="connsiteX26" fmla="*/ 7016322 w 12192000"/>
              <a:gd name="connsiteY26" fmla="*/ 521259 h 2802467"/>
              <a:gd name="connsiteX27" fmla="*/ 7276005 w 12192000"/>
              <a:gd name="connsiteY27" fmla="*/ 517405 h 2802467"/>
              <a:gd name="connsiteX28" fmla="*/ 7539345 w 12192000"/>
              <a:gd name="connsiteY28" fmla="*/ 508998 h 2802467"/>
              <a:gd name="connsiteX29" fmla="*/ 7805124 w 12192000"/>
              <a:gd name="connsiteY29" fmla="*/ 500240 h 2802467"/>
              <a:gd name="connsiteX30" fmla="*/ 8070903 w 12192000"/>
              <a:gd name="connsiteY30" fmla="*/ 490081 h 2802467"/>
              <a:gd name="connsiteX31" fmla="*/ 8339121 w 12192000"/>
              <a:gd name="connsiteY31" fmla="*/ 475719 h 2802467"/>
              <a:gd name="connsiteX32" fmla="*/ 8609776 w 12192000"/>
              <a:gd name="connsiteY32" fmla="*/ 458553 h 2802467"/>
              <a:gd name="connsiteX33" fmla="*/ 8881651 w 12192000"/>
              <a:gd name="connsiteY33" fmla="*/ 442089 h 2802467"/>
              <a:gd name="connsiteX34" fmla="*/ 9153526 w 12192000"/>
              <a:gd name="connsiteY34" fmla="*/ 421070 h 2802467"/>
              <a:gd name="connsiteX35" fmla="*/ 9429058 w 12192000"/>
              <a:gd name="connsiteY35" fmla="*/ 395848 h 2802467"/>
              <a:gd name="connsiteX36" fmla="*/ 9700933 w 12192000"/>
              <a:gd name="connsiteY36" fmla="*/ 370626 h 2802467"/>
              <a:gd name="connsiteX37" fmla="*/ 9977684 w 12192000"/>
              <a:gd name="connsiteY37" fmla="*/ 341550 h 2802467"/>
              <a:gd name="connsiteX38" fmla="*/ 10255655 w 12192000"/>
              <a:gd name="connsiteY38" fmla="*/ 309672 h 2802467"/>
              <a:gd name="connsiteX39" fmla="*/ 10529968 w 12192000"/>
              <a:gd name="connsiteY39" fmla="*/ 276043 h 2802467"/>
              <a:gd name="connsiteX40" fmla="*/ 10807939 w 12192000"/>
              <a:gd name="connsiteY40" fmla="*/ 236808 h 2802467"/>
              <a:gd name="connsiteX41" fmla="*/ 11084690 w 12192000"/>
              <a:gd name="connsiteY41" fmla="*/ 194771 h 2802467"/>
              <a:gd name="connsiteX42" fmla="*/ 11362661 w 12192000"/>
              <a:gd name="connsiteY42" fmla="*/ 153085 h 2802467"/>
              <a:gd name="connsiteX43" fmla="*/ 11639412 w 12192000"/>
              <a:gd name="connsiteY43" fmla="*/ 104392 h 2802467"/>
              <a:gd name="connsiteX44" fmla="*/ 11914945 w 12192000"/>
              <a:gd name="connsiteY44" fmla="*/ 54648 h 2802467"/>
              <a:gd name="connsiteX45" fmla="*/ 12191696 w 12192000"/>
              <a:gd name="connsiteY45" fmla="*/ 2452 h 2802467"/>
              <a:gd name="connsiteX46" fmla="*/ 12191696 w 12192000"/>
              <a:gd name="connsiteY46" fmla="*/ 2236410 h 2802467"/>
              <a:gd name="connsiteX47" fmla="*/ 12192000 w 12192000"/>
              <a:gd name="connsiteY47" fmla="*/ 2236410 h 2802467"/>
              <a:gd name="connsiteX48" fmla="*/ 12192000 w 12192000"/>
              <a:gd name="connsiteY48" fmla="*/ 2802467 h 2802467"/>
              <a:gd name="connsiteX49" fmla="*/ 12191696 w 12192000"/>
              <a:gd name="connsiteY49" fmla="*/ 2802467 h 2802467"/>
              <a:gd name="connsiteX50" fmla="*/ 0 w 12192000"/>
              <a:gd name="connsiteY50" fmla="*/ 2802467 h 2802467"/>
              <a:gd name="connsiteX51" fmla="*/ 0 w 12192000"/>
              <a:gd name="connsiteY51" fmla="*/ 2236410 h 2802467"/>
              <a:gd name="connsiteX52" fmla="*/ 1 w 12192000"/>
              <a:gd name="connsiteY52" fmla="*/ 2236410 h 2802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12192000" h="2802467">
                <a:moveTo>
                  <a:pt x="1" y="0"/>
                </a:moveTo>
                <a:lnTo>
                  <a:pt x="71932" y="12261"/>
                </a:lnTo>
                <a:lnTo>
                  <a:pt x="282848" y="48342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3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6"/>
                </a:lnTo>
                <a:lnTo>
                  <a:pt x="2672421" y="349608"/>
                </a:lnTo>
                <a:lnTo>
                  <a:pt x="3057678" y="383587"/>
                </a:lnTo>
                <a:lnTo>
                  <a:pt x="3464881" y="414415"/>
                </a:lnTo>
                <a:lnTo>
                  <a:pt x="3889152" y="443840"/>
                </a:lnTo>
                <a:lnTo>
                  <a:pt x="4331710" y="471515"/>
                </a:lnTo>
                <a:lnTo>
                  <a:pt x="4558476" y="481323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6" y="521259"/>
                </a:lnTo>
                <a:lnTo>
                  <a:pt x="5995877" y="525462"/>
                </a:lnTo>
                <a:lnTo>
                  <a:pt x="6247026" y="525462"/>
                </a:lnTo>
                <a:lnTo>
                  <a:pt x="6500613" y="527564"/>
                </a:lnTo>
                <a:lnTo>
                  <a:pt x="6756639" y="525462"/>
                </a:lnTo>
                <a:lnTo>
                  <a:pt x="7016322" y="521259"/>
                </a:lnTo>
                <a:lnTo>
                  <a:pt x="7276005" y="517405"/>
                </a:lnTo>
                <a:lnTo>
                  <a:pt x="7539345" y="508998"/>
                </a:lnTo>
                <a:lnTo>
                  <a:pt x="7805124" y="500240"/>
                </a:lnTo>
                <a:lnTo>
                  <a:pt x="8070903" y="490081"/>
                </a:lnTo>
                <a:lnTo>
                  <a:pt x="8339121" y="475719"/>
                </a:lnTo>
                <a:lnTo>
                  <a:pt x="8609776" y="458553"/>
                </a:lnTo>
                <a:lnTo>
                  <a:pt x="8881651" y="442089"/>
                </a:lnTo>
                <a:lnTo>
                  <a:pt x="9153526" y="421070"/>
                </a:lnTo>
                <a:lnTo>
                  <a:pt x="9429058" y="395848"/>
                </a:lnTo>
                <a:lnTo>
                  <a:pt x="9700933" y="370626"/>
                </a:lnTo>
                <a:lnTo>
                  <a:pt x="9977684" y="341550"/>
                </a:lnTo>
                <a:lnTo>
                  <a:pt x="10255655" y="309672"/>
                </a:lnTo>
                <a:lnTo>
                  <a:pt x="10529968" y="276043"/>
                </a:lnTo>
                <a:lnTo>
                  <a:pt x="10807939" y="236808"/>
                </a:lnTo>
                <a:lnTo>
                  <a:pt x="11084690" y="194771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236410"/>
                </a:lnTo>
                <a:lnTo>
                  <a:pt x="12192000" y="2236410"/>
                </a:lnTo>
                <a:lnTo>
                  <a:pt x="12192000" y="2802467"/>
                </a:lnTo>
                <a:lnTo>
                  <a:pt x="12191696" y="2802467"/>
                </a:lnTo>
                <a:lnTo>
                  <a:pt x="0" y="2802467"/>
                </a:lnTo>
                <a:lnTo>
                  <a:pt x="0" y="2236410"/>
                </a:lnTo>
                <a:lnTo>
                  <a:pt x="1" y="223641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5BF32F-CAD5-2840-BFAA-153ACB433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6916" y="4854346"/>
            <a:ext cx="9149350" cy="86802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Model comparison</a:t>
            </a:r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EA4136ED-C942-A840-88CE-0FF8F935623D}"/>
              </a:ext>
            </a:extLst>
          </p:cNvPr>
          <p:cNvSpPr/>
          <p:nvPr/>
        </p:nvSpPr>
        <p:spPr>
          <a:xfrm>
            <a:off x="4501723" y="1980973"/>
            <a:ext cx="2671963" cy="1950952"/>
          </a:xfrm>
          <a:prstGeom prst="frame">
            <a:avLst>
              <a:gd name="adj1" fmla="val 2175"/>
            </a:avLst>
          </a:prstGeom>
          <a:ln w="31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600325"/>
                      <a:gd name="connsiteY0" fmla="*/ 0 h 2003111"/>
                      <a:gd name="connsiteX1" fmla="*/ 2600325 w 2600325"/>
                      <a:gd name="connsiteY1" fmla="*/ 0 h 2003111"/>
                      <a:gd name="connsiteX2" fmla="*/ 2600325 w 2600325"/>
                      <a:gd name="connsiteY2" fmla="*/ 2003111 h 2003111"/>
                      <a:gd name="connsiteX3" fmla="*/ 0 w 2600325"/>
                      <a:gd name="connsiteY3" fmla="*/ 2003111 h 2003111"/>
                      <a:gd name="connsiteX4" fmla="*/ 0 w 2600325"/>
                      <a:gd name="connsiteY4" fmla="*/ 0 h 2003111"/>
                      <a:gd name="connsiteX5" fmla="*/ 250389 w 2600325"/>
                      <a:gd name="connsiteY5" fmla="*/ 250389 h 2003111"/>
                      <a:gd name="connsiteX6" fmla="*/ 250389 w 2600325"/>
                      <a:gd name="connsiteY6" fmla="*/ 1752722 h 2003111"/>
                      <a:gd name="connsiteX7" fmla="*/ 2349936 w 2600325"/>
                      <a:gd name="connsiteY7" fmla="*/ 1752722 h 2003111"/>
                      <a:gd name="connsiteX8" fmla="*/ 2349936 w 2600325"/>
                      <a:gd name="connsiteY8" fmla="*/ 250389 h 2003111"/>
                      <a:gd name="connsiteX9" fmla="*/ 250389 w 2600325"/>
                      <a:gd name="connsiteY9" fmla="*/ 250389 h 2003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00325" h="2003111" fill="none" extrusionOk="0">
                        <a:moveTo>
                          <a:pt x="0" y="0"/>
                        </a:moveTo>
                        <a:cubicBezTo>
                          <a:pt x="1182207" y="-162197"/>
                          <a:pt x="1409879" y="-72162"/>
                          <a:pt x="2600325" y="0"/>
                        </a:cubicBezTo>
                        <a:cubicBezTo>
                          <a:pt x="2469371" y="561312"/>
                          <a:pt x="2556751" y="1587972"/>
                          <a:pt x="2600325" y="2003111"/>
                        </a:cubicBezTo>
                        <a:cubicBezTo>
                          <a:pt x="1348010" y="2084093"/>
                          <a:pt x="703633" y="2075366"/>
                          <a:pt x="0" y="2003111"/>
                        </a:cubicBezTo>
                        <a:cubicBezTo>
                          <a:pt x="150439" y="1248044"/>
                          <a:pt x="-85879" y="979361"/>
                          <a:pt x="0" y="0"/>
                        </a:cubicBezTo>
                        <a:close/>
                        <a:moveTo>
                          <a:pt x="250389" y="250389"/>
                        </a:moveTo>
                        <a:cubicBezTo>
                          <a:pt x="246844" y="747617"/>
                          <a:pt x="216706" y="1203884"/>
                          <a:pt x="250389" y="1752722"/>
                        </a:cubicBezTo>
                        <a:cubicBezTo>
                          <a:pt x="1015366" y="1597525"/>
                          <a:pt x="2122166" y="1589702"/>
                          <a:pt x="2349936" y="1752722"/>
                        </a:cubicBezTo>
                        <a:cubicBezTo>
                          <a:pt x="2372656" y="1234268"/>
                          <a:pt x="2244998" y="515119"/>
                          <a:pt x="2349936" y="250389"/>
                        </a:cubicBezTo>
                        <a:cubicBezTo>
                          <a:pt x="1408844" y="185733"/>
                          <a:pt x="1147672" y="268196"/>
                          <a:pt x="250389" y="250389"/>
                        </a:cubicBezTo>
                        <a:close/>
                      </a:path>
                      <a:path w="2600325" h="2003111" stroke="0" extrusionOk="0">
                        <a:moveTo>
                          <a:pt x="0" y="0"/>
                        </a:moveTo>
                        <a:cubicBezTo>
                          <a:pt x="564499" y="118645"/>
                          <a:pt x="2143199" y="116012"/>
                          <a:pt x="2600325" y="0"/>
                        </a:cubicBezTo>
                        <a:cubicBezTo>
                          <a:pt x="2467443" y="529127"/>
                          <a:pt x="2685276" y="1690971"/>
                          <a:pt x="2600325" y="2003111"/>
                        </a:cubicBezTo>
                        <a:cubicBezTo>
                          <a:pt x="1333998" y="2137711"/>
                          <a:pt x="287195" y="1845915"/>
                          <a:pt x="0" y="2003111"/>
                        </a:cubicBezTo>
                        <a:cubicBezTo>
                          <a:pt x="-20187" y="1150310"/>
                          <a:pt x="-152480" y="990990"/>
                          <a:pt x="0" y="0"/>
                        </a:cubicBezTo>
                        <a:close/>
                        <a:moveTo>
                          <a:pt x="250389" y="250389"/>
                        </a:moveTo>
                        <a:cubicBezTo>
                          <a:pt x="317989" y="497793"/>
                          <a:pt x="126258" y="1295136"/>
                          <a:pt x="250389" y="1752722"/>
                        </a:cubicBezTo>
                        <a:cubicBezTo>
                          <a:pt x="1254504" y="1665083"/>
                          <a:pt x="1638153" y="1825401"/>
                          <a:pt x="2349936" y="1752722"/>
                        </a:cubicBezTo>
                        <a:cubicBezTo>
                          <a:pt x="2445425" y="1232607"/>
                          <a:pt x="2437683" y="942319"/>
                          <a:pt x="2349936" y="250389"/>
                        </a:cubicBezTo>
                        <a:cubicBezTo>
                          <a:pt x="1845172" y="288970"/>
                          <a:pt x="654146" y="187048"/>
                          <a:pt x="250389" y="250389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ame 16">
            <a:extLst>
              <a:ext uri="{FF2B5EF4-FFF2-40B4-BE49-F238E27FC236}">
                <a16:creationId xmlns:a16="http://schemas.microsoft.com/office/drawing/2014/main" id="{B167B59E-1BC0-C24D-85CA-B6B514455442}"/>
              </a:ext>
            </a:extLst>
          </p:cNvPr>
          <p:cNvSpPr/>
          <p:nvPr/>
        </p:nvSpPr>
        <p:spPr>
          <a:xfrm>
            <a:off x="8263629" y="1979606"/>
            <a:ext cx="1522635" cy="1950952"/>
          </a:xfrm>
          <a:prstGeom prst="frame">
            <a:avLst>
              <a:gd name="adj1" fmla="val 2990"/>
            </a:avLst>
          </a:prstGeom>
          <a:ln w="3175">
            <a:solidFill>
              <a:schemeClr val="accent1"/>
            </a:solidFill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2600325"/>
                      <a:gd name="connsiteY0" fmla="*/ 0 h 2003111"/>
                      <a:gd name="connsiteX1" fmla="*/ 2600325 w 2600325"/>
                      <a:gd name="connsiteY1" fmla="*/ 0 h 2003111"/>
                      <a:gd name="connsiteX2" fmla="*/ 2600325 w 2600325"/>
                      <a:gd name="connsiteY2" fmla="*/ 2003111 h 2003111"/>
                      <a:gd name="connsiteX3" fmla="*/ 0 w 2600325"/>
                      <a:gd name="connsiteY3" fmla="*/ 2003111 h 2003111"/>
                      <a:gd name="connsiteX4" fmla="*/ 0 w 2600325"/>
                      <a:gd name="connsiteY4" fmla="*/ 0 h 2003111"/>
                      <a:gd name="connsiteX5" fmla="*/ 250389 w 2600325"/>
                      <a:gd name="connsiteY5" fmla="*/ 250389 h 2003111"/>
                      <a:gd name="connsiteX6" fmla="*/ 250389 w 2600325"/>
                      <a:gd name="connsiteY6" fmla="*/ 1752722 h 2003111"/>
                      <a:gd name="connsiteX7" fmla="*/ 2349936 w 2600325"/>
                      <a:gd name="connsiteY7" fmla="*/ 1752722 h 2003111"/>
                      <a:gd name="connsiteX8" fmla="*/ 2349936 w 2600325"/>
                      <a:gd name="connsiteY8" fmla="*/ 250389 h 2003111"/>
                      <a:gd name="connsiteX9" fmla="*/ 250389 w 2600325"/>
                      <a:gd name="connsiteY9" fmla="*/ 250389 h 2003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00325" h="2003111" fill="none" extrusionOk="0">
                        <a:moveTo>
                          <a:pt x="0" y="0"/>
                        </a:moveTo>
                        <a:cubicBezTo>
                          <a:pt x="1182207" y="-162197"/>
                          <a:pt x="1409879" y="-72162"/>
                          <a:pt x="2600325" y="0"/>
                        </a:cubicBezTo>
                        <a:cubicBezTo>
                          <a:pt x="2469371" y="561312"/>
                          <a:pt x="2556751" y="1587972"/>
                          <a:pt x="2600325" y="2003111"/>
                        </a:cubicBezTo>
                        <a:cubicBezTo>
                          <a:pt x="1348010" y="2084093"/>
                          <a:pt x="703633" y="2075366"/>
                          <a:pt x="0" y="2003111"/>
                        </a:cubicBezTo>
                        <a:cubicBezTo>
                          <a:pt x="150439" y="1248044"/>
                          <a:pt x="-85879" y="979361"/>
                          <a:pt x="0" y="0"/>
                        </a:cubicBezTo>
                        <a:close/>
                        <a:moveTo>
                          <a:pt x="250389" y="250389"/>
                        </a:moveTo>
                        <a:cubicBezTo>
                          <a:pt x="246844" y="747617"/>
                          <a:pt x="216706" y="1203884"/>
                          <a:pt x="250389" y="1752722"/>
                        </a:cubicBezTo>
                        <a:cubicBezTo>
                          <a:pt x="1015366" y="1597525"/>
                          <a:pt x="2122166" y="1589702"/>
                          <a:pt x="2349936" y="1752722"/>
                        </a:cubicBezTo>
                        <a:cubicBezTo>
                          <a:pt x="2372656" y="1234268"/>
                          <a:pt x="2244998" y="515119"/>
                          <a:pt x="2349936" y="250389"/>
                        </a:cubicBezTo>
                        <a:cubicBezTo>
                          <a:pt x="1408844" y="185733"/>
                          <a:pt x="1147672" y="268196"/>
                          <a:pt x="250389" y="250389"/>
                        </a:cubicBezTo>
                        <a:close/>
                      </a:path>
                      <a:path w="2600325" h="2003111" stroke="0" extrusionOk="0">
                        <a:moveTo>
                          <a:pt x="0" y="0"/>
                        </a:moveTo>
                        <a:cubicBezTo>
                          <a:pt x="564499" y="118645"/>
                          <a:pt x="2143199" y="116012"/>
                          <a:pt x="2600325" y="0"/>
                        </a:cubicBezTo>
                        <a:cubicBezTo>
                          <a:pt x="2467443" y="529127"/>
                          <a:pt x="2685276" y="1690971"/>
                          <a:pt x="2600325" y="2003111"/>
                        </a:cubicBezTo>
                        <a:cubicBezTo>
                          <a:pt x="1333998" y="2137711"/>
                          <a:pt x="287195" y="1845915"/>
                          <a:pt x="0" y="2003111"/>
                        </a:cubicBezTo>
                        <a:cubicBezTo>
                          <a:pt x="-20187" y="1150310"/>
                          <a:pt x="-152480" y="990990"/>
                          <a:pt x="0" y="0"/>
                        </a:cubicBezTo>
                        <a:close/>
                        <a:moveTo>
                          <a:pt x="250389" y="250389"/>
                        </a:moveTo>
                        <a:cubicBezTo>
                          <a:pt x="317989" y="497793"/>
                          <a:pt x="126258" y="1295136"/>
                          <a:pt x="250389" y="1752722"/>
                        </a:cubicBezTo>
                        <a:cubicBezTo>
                          <a:pt x="1254504" y="1665083"/>
                          <a:pt x="1638153" y="1825401"/>
                          <a:pt x="2349936" y="1752722"/>
                        </a:cubicBezTo>
                        <a:cubicBezTo>
                          <a:pt x="2445425" y="1232607"/>
                          <a:pt x="2437683" y="942319"/>
                          <a:pt x="2349936" y="250389"/>
                        </a:cubicBezTo>
                        <a:cubicBezTo>
                          <a:pt x="1845172" y="288970"/>
                          <a:pt x="654146" y="187048"/>
                          <a:pt x="250389" y="250389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7CECE12-5D5F-044A-8BF0-F3B52A57F987}"/>
                  </a:ext>
                </a:extLst>
              </p14:cNvPr>
              <p14:cNvContentPartPr/>
              <p14:nvPr/>
            </p14:nvContentPartPr>
            <p14:xfrm>
              <a:off x="6376063" y="3741840"/>
              <a:ext cx="659880" cy="9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7CECE12-5D5F-044A-8BF0-F3B52A57F98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322423" y="3633840"/>
                <a:ext cx="76752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68F7789A-AFB9-B04C-B8DC-680A96FD47B6}"/>
                  </a:ext>
                </a:extLst>
              </p14:cNvPr>
              <p14:cNvContentPartPr/>
              <p14:nvPr/>
            </p14:nvContentPartPr>
            <p14:xfrm>
              <a:off x="8980663" y="3742200"/>
              <a:ext cx="625320" cy="115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68F7789A-AFB9-B04C-B8DC-680A96FD47B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8926663" y="3634560"/>
                <a:ext cx="73296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63012F4C-2DDC-4C8A-919B-188D21A34840}"/>
                  </a:ext>
                </a:extLst>
              </p14:cNvPr>
              <p14:cNvContentPartPr/>
              <p14:nvPr/>
            </p14:nvContentPartPr>
            <p14:xfrm>
              <a:off x="5105263" y="3720240"/>
              <a:ext cx="645120" cy="1728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63012F4C-2DDC-4C8A-919B-188D21A34840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051263" y="3612240"/>
                <a:ext cx="75276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8FDC27B1-05F6-C74F-A7E3-C7F9259F58FD}"/>
                  </a:ext>
                </a:extLst>
              </p14:cNvPr>
              <p14:cNvContentPartPr/>
              <p14:nvPr/>
            </p14:nvContentPartPr>
            <p14:xfrm>
              <a:off x="1068943" y="3749040"/>
              <a:ext cx="31752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8FDC27B1-05F6-C74F-A7E3-C7F9259F58FD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1014943" y="3641040"/>
                <a:ext cx="425160" cy="21600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64ED728A-9B4D-8F44-BD65-2D64CC0DC93F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7415620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A374C9-3987-A742-BBC4-C25FE013A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738887"/>
            <a:ext cx="8825658" cy="834720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 dirty="0"/>
              <a:t>Conclusions and</a:t>
            </a:r>
            <a:br>
              <a:rPr lang="en-US" sz="2600" dirty="0"/>
            </a:br>
            <a:r>
              <a:rPr lang="en-US" sz="2600" dirty="0"/>
              <a:t>next steps</a:t>
            </a:r>
          </a:p>
        </p:txBody>
      </p:sp>
      <p:pic>
        <p:nvPicPr>
          <p:cNvPr id="5" name="Picture 4" descr="Focus image of a misty railway">
            <a:extLst>
              <a:ext uri="{FF2B5EF4-FFF2-40B4-BE49-F238E27FC236}">
                <a16:creationId xmlns:a16="http://schemas.microsoft.com/office/drawing/2014/main" id="{6DD6C986-F298-4BB3-B41A-E65862800DC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7782" b="17782"/>
          <a:stretch/>
        </p:blipFill>
        <p:spPr>
          <a:xfrm>
            <a:off x="1150938" y="-1"/>
            <a:ext cx="8831262" cy="4267831"/>
          </a:xfrm>
          <a:prstGeom prst="rect">
            <a:avLst/>
          </a:prstGeom>
          <a:effectLst>
            <a:outerShdw blurRad="50800" dist="50800" dir="5400000" algn="tl" rotWithShape="0">
              <a:prstClr val="black">
                <a:alpha val="43000"/>
              </a:prst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166ABC-30FE-1345-86F6-5D3BB62EE629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29359707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D9B8FD4-CDEB-4EB4-B4DE-C89E119389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36">
            <a:extLst>
              <a:ext uri="{FF2B5EF4-FFF2-40B4-BE49-F238E27FC236}">
                <a16:creationId xmlns:a16="http://schemas.microsoft.com/office/drawing/2014/main" id="{5A2E3D1D-9E9F-4739-BA14-D4D7FA9FBD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644637" y="0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1FFB365B-E9DC-4859-B8AB-CB83EEBE4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990911" cy="6858001"/>
          </a:xfrm>
          <a:custGeom>
            <a:avLst/>
            <a:gdLst>
              <a:gd name="connsiteX0" fmla="*/ 3646196 w 4990911"/>
              <a:gd name="connsiteY0" fmla="*/ 0 h 6858001"/>
              <a:gd name="connsiteX1" fmla="*/ 4989734 w 4990911"/>
              <a:gd name="connsiteY1" fmla="*/ 0 h 6858001"/>
              <a:gd name="connsiteX2" fmla="*/ 4964689 w 4990911"/>
              <a:gd name="connsiteY2" fmla="*/ 155677 h 6858001"/>
              <a:gd name="connsiteX3" fmla="*/ 4940820 w 4990911"/>
              <a:gd name="connsiteY3" fmla="*/ 310668 h 6858001"/>
              <a:gd name="connsiteX4" fmla="*/ 4917456 w 4990911"/>
              <a:gd name="connsiteY4" fmla="*/ 466344 h 6858001"/>
              <a:gd name="connsiteX5" fmla="*/ 4897453 w 4990911"/>
              <a:gd name="connsiteY5" fmla="*/ 622707 h 6858001"/>
              <a:gd name="connsiteX6" fmla="*/ 4877282 w 4990911"/>
              <a:gd name="connsiteY6" fmla="*/ 778383 h 6858001"/>
              <a:gd name="connsiteX7" fmla="*/ 4858456 w 4990911"/>
              <a:gd name="connsiteY7" fmla="*/ 934746 h 6858001"/>
              <a:gd name="connsiteX8" fmla="*/ 4842320 w 4990911"/>
              <a:gd name="connsiteY8" fmla="*/ 1089051 h 6858001"/>
              <a:gd name="connsiteX9" fmla="*/ 4827024 w 4990911"/>
              <a:gd name="connsiteY9" fmla="*/ 1245413 h 6858001"/>
              <a:gd name="connsiteX10" fmla="*/ 4813072 w 4990911"/>
              <a:gd name="connsiteY10" fmla="*/ 1401090 h 6858001"/>
              <a:gd name="connsiteX11" fmla="*/ 4800970 w 4990911"/>
              <a:gd name="connsiteY11" fmla="*/ 1554023 h 6858001"/>
              <a:gd name="connsiteX12" fmla="*/ 4788867 w 4990911"/>
              <a:gd name="connsiteY12" fmla="*/ 1709014 h 6858001"/>
              <a:gd name="connsiteX13" fmla="*/ 4778782 w 4990911"/>
              <a:gd name="connsiteY13" fmla="*/ 1861947 h 6858001"/>
              <a:gd name="connsiteX14" fmla="*/ 4770882 w 4990911"/>
              <a:gd name="connsiteY14" fmla="*/ 2014881 h 6858001"/>
              <a:gd name="connsiteX15" fmla="*/ 4762645 w 4990911"/>
              <a:gd name="connsiteY15" fmla="*/ 2167128 h 6858001"/>
              <a:gd name="connsiteX16" fmla="*/ 4755754 w 4990911"/>
              <a:gd name="connsiteY16" fmla="*/ 2318004 h 6858001"/>
              <a:gd name="connsiteX17" fmla="*/ 4750879 w 4990911"/>
              <a:gd name="connsiteY17" fmla="*/ 2467509 h 6858001"/>
              <a:gd name="connsiteX18" fmla="*/ 4746677 w 4990911"/>
              <a:gd name="connsiteY18" fmla="*/ 2617013 h 6858001"/>
              <a:gd name="connsiteX19" fmla="*/ 4742643 w 4990911"/>
              <a:gd name="connsiteY19" fmla="*/ 2765146 h 6858001"/>
              <a:gd name="connsiteX20" fmla="*/ 4740794 w 4990911"/>
              <a:gd name="connsiteY20" fmla="*/ 2911221 h 6858001"/>
              <a:gd name="connsiteX21" fmla="*/ 4738777 w 4990911"/>
              <a:gd name="connsiteY21" fmla="*/ 3057297 h 6858001"/>
              <a:gd name="connsiteX22" fmla="*/ 4737768 w 4990911"/>
              <a:gd name="connsiteY22" fmla="*/ 3201315 h 6858001"/>
              <a:gd name="connsiteX23" fmla="*/ 4738777 w 4990911"/>
              <a:gd name="connsiteY23" fmla="*/ 3343961 h 6858001"/>
              <a:gd name="connsiteX24" fmla="*/ 4738777 w 4990911"/>
              <a:gd name="connsiteY24" fmla="*/ 3485236 h 6858001"/>
              <a:gd name="connsiteX25" fmla="*/ 4740794 w 4990911"/>
              <a:gd name="connsiteY25" fmla="*/ 3625139 h 6858001"/>
              <a:gd name="connsiteX26" fmla="*/ 4743819 w 4990911"/>
              <a:gd name="connsiteY26" fmla="*/ 3762299 h 6858001"/>
              <a:gd name="connsiteX27" fmla="*/ 4746677 w 4990911"/>
              <a:gd name="connsiteY27" fmla="*/ 3898087 h 6858001"/>
              <a:gd name="connsiteX28" fmla="*/ 4749871 w 4990911"/>
              <a:gd name="connsiteY28" fmla="*/ 4031133 h 6858001"/>
              <a:gd name="connsiteX29" fmla="*/ 4754745 w 4990911"/>
              <a:gd name="connsiteY29" fmla="*/ 4163492 h 6858001"/>
              <a:gd name="connsiteX30" fmla="*/ 4759956 w 4990911"/>
              <a:gd name="connsiteY30" fmla="*/ 4293793 h 6858001"/>
              <a:gd name="connsiteX31" fmla="*/ 4764662 w 4990911"/>
              <a:gd name="connsiteY31" fmla="*/ 4421352 h 6858001"/>
              <a:gd name="connsiteX32" fmla="*/ 4777942 w 4990911"/>
              <a:gd name="connsiteY32" fmla="*/ 4670298 h 6858001"/>
              <a:gd name="connsiteX33" fmla="*/ 4792061 w 4990911"/>
              <a:gd name="connsiteY33" fmla="*/ 4908956 h 6858001"/>
              <a:gd name="connsiteX34" fmla="*/ 4806853 w 4990911"/>
              <a:gd name="connsiteY34" fmla="*/ 5138013 h 6858001"/>
              <a:gd name="connsiteX35" fmla="*/ 4823158 w 4990911"/>
              <a:gd name="connsiteY35" fmla="*/ 5354726 h 6858001"/>
              <a:gd name="connsiteX36" fmla="*/ 4840135 w 4990911"/>
              <a:gd name="connsiteY36" fmla="*/ 5561838 h 6858001"/>
              <a:gd name="connsiteX37" fmla="*/ 4858456 w 4990911"/>
              <a:gd name="connsiteY37" fmla="*/ 5753862 h 6858001"/>
              <a:gd name="connsiteX38" fmla="*/ 4876442 w 4990911"/>
              <a:gd name="connsiteY38" fmla="*/ 5934227 h 6858001"/>
              <a:gd name="connsiteX39" fmla="*/ 4894427 w 4990911"/>
              <a:gd name="connsiteY39" fmla="*/ 6100191 h 6858001"/>
              <a:gd name="connsiteX40" fmla="*/ 4911404 w 4990911"/>
              <a:gd name="connsiteY40" fmla="*/ 6252438 h 6858001"/>
              <a:gd name="connsiteX41" fmla="*/ 4927541 w 4990911"/>
              <a:gd name="connsiteY41" fmla="*/ 6387541 h 6858001"/>
              <a:gd name="connsiteX42" fmla="*/ 4942837 w 4990911"/>
              <a:gd name="connsiteY42" fmla="*/ 6509613 h 6858001"/>
              <a:gd name="connsiteX43" fmla="*/ 4955612 w 4990911"/>
              <a:gd name="connsiteY43" fmla="*/ 6612483 h 6858001"/>
              <a:gd name="connsiteX44" fmla="*/ 4967714 w 4990911"/>
              <a:gd name="connsiteY44" fmla="*/ 6698894 h 6858001"/>
              <a:gd name="connsiteX45" fmla="*/ 4985028 w 4990911"/>
              <a:gd name="connsiteY45" fmla="*/ 6817538 h 6858001"/>
              <a:gd name="connsiteX46" fmla="*/ 4990911 w 4990911"/>
              <a:gd name="connsiteY46" fmla="*/ 6858000 h 6858001"/>
              <a:gd name="connsiteX47" fmla="*/ 4085557 w 4990911"/>
              <a:gd name="connsiteY47" fmla="*/ 6858000 h 6858001"/>
              <a:gd name="connsiteX48" fmla="*/ 4085557 w 4990911"/>
              <a:gd name="connsiteY48" fmla="*/ 6858001 h 6858001"/>
              <a:gd name="connsiteX49" fmla="*/ 0 w 4990911"/>
              <a:gd name="connsiteY49" fmla="*/ 6858001 h 6858001"/>
              <a:gd name="connsiteX50" fmla="*/ 0 w 4990911"/>
              <a:gd name="connsiteY50" fmla="*/ 1 h 6858001"/>
              <a:gd name="connsiteX51" fmla="*/ 3646196 w 4990911"/>
              <a:gd name="connsiteY51" fmla="*/ 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4990911" h="6858001">
                <a:moveTo>
                  <a:pt x="3646196" y="0"/>
                </a:moveTo>
                <a:lnTo>
                  <a:pt x="4989734" y="0"/>
                </a:lnTo>
                <a:lnTo>
                  <a:pt x="4964689" y="155677"/>
                </a:lnTo>
                <a:lnTo>
                  <a:pt x="4940820" y="310668"/>
                </a:lnTo>
                <a:lnTo>
                  <a:pt x="4917456" y="466344"/>
                </a:lnTo>
                <a:lnTo>
                  <a:pt x="4897453" y="622707"/>
                </a:lnTo>
                <a:lnTo>
                  <a:pt x="4877282" y="778383"/>
                </a:lnTo>
                <a:lnTo>
                  <a:pt x="4858456" y="934746"/>
                </a:lnTo>
                <a:lnTo>
                  <a:pt x="4842320" y="1089051"/>
                </a:lnTo>
                <a:lnTo>
                  <a:pt x="4827024" y="1245413"/>
                </a:lnTo>
                <a:lnTo>
                  <a:pt x="4813072" y="1401090"/>
                </a:lnTo>
                <a:lnTo>
                  <a:pt x="4800970" y="1554023"/>
                </a:lnTo>
                <a:lnTo>
                  <a:pt x="4788867" y="1709014"/>
                </a:lnTo>
                <a:lnTo>
                  <a:pt x="4778782" y="1861947"/>
                </a:lnTo>
                <a:lnTo>
                  <a:pt x="4770882" y="2014881"/>
                </a:lnTo>
                <a:lnTo>
                  <a:pt x="4762645" y="2167128"/>
                </a:lnTo>
                <a:lnTo>
                  <a:pt x="4755754" y="2318004"/>
                </a:lnTo>
                <a:lnTo>
                  <a:pt x="4750879" y="2467509"/>
                </a:lnTo>
                <a:lnTo>
                  <a:pt x="4746677" y="2617013"/>
                </a:lnTo>
                <a:lnTo>
                  <a:pt x="4742643" y="2765146"/>
                </a:lnTo>
                <a:lnTo>
                  <a:pt x="4740794" y="2911221"/>
                </a:lnTo>
                <a:lnTo>
                  <a:pt x="4738777" y="3057297"/>
                </a:lnTo>
                <a:lnTo>
                  <a:pt x="4737768" y="3201315"/>
                </a:lnTo>
                <a:lnTo>
                  <a:pt x="4738777" y="3343961"/>
                </a:lnTo>
                <a:lnTo>
                  <a:pt x="4738777" y="3485236"/>
                </a:lnTo>
                <a:lnTo>
                  <a:pt x="4740794" y="3625139"/>
                </a:lnTo>
                <a:lnTo>
                  <a:pt x="4743819" y="3762299"/>
                </a:lnTo>
                <a:lnTo>
                  <a:pt x="4746677" y="3898087"/>
                </a:lnTo>
                <a:lnTo>
                  <a:pt x="4749871" y="4031133"/>
                </a:lnTo>
                <a:lnTo>
                  <a:pt x="4754745" y="4163492"/>
                </a:lnTo>
                <a:lnTo>
                  <a:pt x="4759956" y="4293793"/>
                </a:lnTo>
                <a:lnTo>
                  <a:pt x="4764662" y="4421352"/>
                </a:lnTo>
                <a:lnTo>
                  <a:pt x="4777942" y="4670298"/>
                </a:lnTo>
                <a:lnTo>
                  <a:pt x="4792061" y="4908956"/>
                </a:lnTo>
                <a:lnTo>
                  <a:pt x="4806853" y="5138013"/>
                </a:lnTo>
                <a:lnTo>
                  <a:pt x="4823158" y="5354726"/>
                </a:lnTo>
                <a:lnTo>
                  <a:pt x="4840135" y="5561838"/>
                </a:lnTo>
                <a:lnTo>
                  <a:pt x="4858456" y="5753862"/>
                </a:lnTo>
                <a:lnTo>
                  <a:pt x="4876442" y="5934227"/>
                </a:lnTo>
                <a:lnTo>
                  <a:pt x="4894427" y="6100191"/>
                </a:lnTo>
                <a:lnTo>
                  <a:pt x="4911404" y="6252438"/>
                </a:lnTo>
                <a:lnTo>
                  <a:pt x="4927541" y="6387541"/>
                </a:lnTo>
                <a:lnTo>
                  <a:pt x="4942837" y="6509613"/>
                </a:lnTo>
                <a:lnTo>
                  <a:pt x="4955612" y="6612483"/>
                </a:lnTo>
                <a:lnTo>
                  <a:pt x="4967714" y="6698894"/>
                </a:lnTo>
                <a:lnTo>
                  <a:pt x="4985028" y="6817538"/>
                </a:lnTo>
                <a:lnTo>
                  <a:pt x="4990911" y="6858000"/>
                </a:lnTo>
                <a:lnTo>
                  <a:pt x="4085557" y="6858000"/>
                </a:lnTo>
                <a:lnTo>
                  <a:pt x="4085557" y="6858001"/>
                </a:lnTo>
                <a:lnTo>
                  <a:pt x="0" y="6858001"/>
                </a:lnTo>
                <a:lnTo>
                  <a:pt x="0" y="1"/>
                </a:lnTo>
                <a:lnTo>
                  <a:pt x="3646196" y="1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ADAB9C8-EB37-4914-A699-C716FC8FE4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71089A-2BB5-184F-A546-AFD2477AEC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4109" y="1645920"/>
            <a:ext cx="6269434" cy="4470821"/>
          </a:xfrm>
        </p:spPr>
        <p:txBody>
          <a:bodyPr>
            <a:normAutofit/>
          </a:bodyPr>
          <a:lstStyle/>
          <a:p>
            <a:r>
              <a:rPr lang="en-US" dirty="0"/>
              <a:t>Gradient boosting classifier showed high f1, low overfit, and fast prediction times</a:t>
            </a:r>
          </a:p>
          <a:p>
            <a:r>
              <a:rPr lang="en-US" dirty="0"/>
              <a:t>Tease apart the role of genre</a:t>
            </a:r>
          </a:p>
          <a:p>
            <a:r>
              <a:rPr lang="en-US" dirty="0"/>
              <a:t>API constraints led to decisions about how to collect tracks; a different search approach could yield similar-sized dataset comprised of all newer music</a:t>
            </a:r>
          </a:p>
          <a:p>
            <a:r>
              <a:rPr lang="en-US" dirty="0"/>
              <a:t>Potential for further feature engineering and parameter tuning</a:t>
            </a:r>
          </a:p>
          <a:p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6360D3C-5DC4-4A49-8545-C396DDEA265D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269782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id="{B4AAD3FD-83A5-4B89-9F8F-01B8870865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6EC18C4-E4F1-F646-B4E1-55C197AD33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1" y="629266"/>
            <a:ext cx="4166510" cy="1622321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The Problem</a:t>
            </a:r>
          </a:p>
        </p:txBody>
      </p:sp>
      <p:sp>
        <p:nvSpPr>
          <p:cNvPr id="139" name="Freeform 31">
            <a:extLst>
              <a:ext uri="{FF2B5EF4-FFF2-40B4-BE49-F238E27FC236}">
                <a16:creationId xmlns:a16="http://schemas.microsoft.com/office/drawing/2014/main" id="{61752F1D-FC0F-4103-9584-630E643CCD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94020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1" name="Freeform: Shape 140">
            <a:extLst>
              <a:ext uri="{FF2B5EF4-FFF2-40B4-BE49-F238E27FC236}">
                <a16:creationId xmlns:a16="http://schemas.microsoft.com/office/drawing/2014/main" id="{70151CB7-E7DE-4917-B831-01DF9CE013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16200000">
            <a:off x="5270819" y="-63600"/>
            <a:ext cx="6858001" cy="6985200"/>
          </a:xfrm>
          <a:custGeom>
            <a:avLst/>
            <a:gdLst>
              <a:gd name="connsiteX0" fmla="*/ 6858001 w 6858001"/>
              <a:gd name="connsiteY0" fmla="*/ 1177 h 6985200"/>
              <a:gd name="connsiteX1" fmla="*/ 6858001 w 6858001"/>
              <a:gd name="connsiteY1" fmla="*/ 1344715 h 6985200"/>
              <a:gd name="connsiteX2" fmla="*/ 6858000 w 6858001"/>
              <a:gd name="connsiteY2" fmla="*/ 1344715 h 6985200"/>
              <a:gd name="connsiteX3" fmla="*/ 6858000 w 6858001"/>
              <a:gd name="connsiteY3" fmla="*/ 6985200 h 6985200"/>
              <a:gd name="connsiteX4" fmla="*/ 0 w 6858001"/>
              <a:gd name="connsiteY4" fmla="*/ 6985199 h 6985200"/>
              <a:gd name="connsiteX5" fmla="*/ 0 w 6858001"/>
              <a:gd name="connsiteY5" fmla="*/ 886772 h 6985200"/>
              <a:gd name="connsiteX6" fmla="*/ 1 w 6858001"/>
              <a:gd name="connsiteY6" fmla="*/ 886772 h 6985200"/>
              <a:gd name="connsiteX7" fmla="*/ 1 w 6858001"/>
              <a:gd name="connsiteY7" fmla="*/ 0 h 6985200"/>
              <a:gd name="connsiteX8" fmla="*/ 40463 w 6858001"/>
              <a:gd name="connsiteY8" fmla="*/ 5883 h 6985200"/>
              <a:gd name="connsiteX9" fmla="*/ 159107 w 6858001"/>
              <a:gd name="connsiteY9" fmla="*/ 23196 h 6985200"/>
              <a:gd name="connsiteX10" fmla="*/ 245518 w 6858001"/>
              <a:gd name="connsiteY10" fmla="*/ 35299 h 6985200"/>
              <a:gd name="connsiteX11" fmla="*/ 348388 w 6858001"/>
              <a:gd name="connsiteY11" fmla="*/ 48073 h 6985200"/>
              <a:gd name="connsiteX12" fmla="*/ 470460 w 6858001"/>
              <a:gd name="connsiteY12" fmla="*/ 63369 h 6985200"/>
              <a:gd name="connsiteX13" fmla="*/ 605563 w 6858001"/>
              <a:gd name="connsiteY13" fmla="*/ 79506 h 6985200"/>
              <a:gd name="connsiteX14" fmla="*/ 757810 w 6858001"/>
              <a:gd name="connsiteY14" fmla="*/ 96483 h 6985200"/>
              <a:gd name="connsiteX15" fmla="*/ 923774 w 6858001"/>
              <a:gd name="connsiteY15" fmla="*/ 114469 h 6985200"/>
              <a:gd name="connsiteX16" fmla="*/ 1104139 w 6858001"/>
              <a:gd name="connsiteY16" fmla="*/ 132454 h 6985200"/>
              <a:gd name="connsiteX17" fmla="*/ 1296163 w 6858001"/>
              <a:gd name="connsiteY17" fmla="*/ 150776 h 6985200"/>
              <a:gd name="connsiteX18" fmla="*/ 1503275 w 6858001"/>
              <a:gd name="connsiteY18" fmla="*/ 167753 h 6985200"/>
              <a:gd name="connsiteX19" fmla="*/ 1719988 w 6858001"/>
              <a:gd name="connsiteY19" fmla="*/ 184058 h 6985200"/>
              <a:gd name="connsiteX20" fmla="*/ 1949045 w 6858001"/>
              <a:gd name="connsiteY20" fmla="*/ 198849 h 6985200"/>
              <a:gd name="connsiteX21" fmla="*/ 2187703 w 6858001"/>
              <a:gd name="connsiteY21" fmla="*/ 212969 h 6985200"/>
              <a:gd name="connsiteX22" fmla="*/ 2436649 w 6858001"/>
              <a:gd name="connsiteY22" fmla="*/ 226248 h 6985200"/>
              <a:gd name="connsiteX23" fmla="*/ 2564208 w 6858001"/>
              <a:gd name="connsiteY23" fmla="*/ 230955 h 6985200"/>
              <a:gd name="connsiteX24" fmla="*/ 2694509 w 6858001"/>
              <a:gd name="connsiteY24" fmla="*/ 236165 h 6985200"/>
              <a:gd name="connsiteX25" fmla="*/ 2826869 w 6858001"/>
              <a:gd name="connsiteY25" fmla="*/ 241040 h 6985200"/>
              <a:gd name="connsiteX26" fmla="*/ 2959914 w 6858001"/>
              <a:gd name="connsiteY26" fmla="*/ 244234 h 6985200"/>
              <a:gd name="connsiteX27" fmla="*/ 3095702 w 6858001"/>
              <a:gd name="connsiteY27" fmla="*/ 247091 h 6985200"/>
              <a:gd name="connsiteX28" fmla="*/ 3232862 w 6858001"/>
              <a:gd name="connsiteY28" fmla="*/ 250117 h 6985200"/>
              <a:gd name="connsiteX29" fmla="*/ 3372766 w 6858001"/>
              <a:gd name="connsiteY29" fmla="*/ 252134 h 6985200"/>
              <a:gd name="connsiteX30" fmla="*/ 3514040 w 6858001"/>
              <a:gd name="connsiteY30" fmla="*/ 252134 h 6985200"/>
              <a:gd name="connsiteX31" fmla="*/ 3656686 w 6858001"/>
              <a:gd name="connsiteY31" fmla="*/ 253142 h 6985200"/>
              <a:gd name="connsiteX32" fmla="*/ 3800705 w 6858001"/>
              <a:gd name="connsiteY32" fmla="*/ 252134 h 6985200"/>
              <a:gd name="connsiteX33" fmla="*/ 3946780 w 6858001"/>
              <a:gd name="connsiteY33" fmla="*/ 250117 h 6985200"/>
              <a:gd name="connsiteX34" fmla="*/ 4092856 w 6858001"/>
              <a:gd name="connsiteY34" fmla="*/ 248268 h 6985200"/>
              <a:gd name="connsiteX35" fmla="*/ 4240988 w 6858001"/>
              <a:gd name="connsiteY35" fmla="*/ 244234 h 6985200"/>
              <a:gd name="connsiteX36" fmla="*/ 4390492 w 6858001"/>
              <a:gd name="connsiteY36" fmla="*/ 240032 h 6985200"/>
              <a:gd name="connsiteX37" fmla="*/ 4539997 w 6858001"/>
              <a:gd name="connsiteY37" fmla="*/ 235157 h 6985200"/>
              <a:gd name="connsiteX38" fmla="*/ 4690873 w 6858001"/>
              <a:gd name="connsiteY38" fmla="*/ 228266 h 6985200"/>
              <a:gd name="connsiteX39" fmla="*/ 4843120 w 6858001"/>
              <a:gd name="connsiteY39" fmla="*/ 220029 h 6985200"/>
              <a:gd name="connsiteX40" fmla="*/ 4996054 w 6858001"/>
              <a:gd name="connsiteY40" fmla="*/ 212129 h 6985200"/>
              <a:gd name="connsiteX41" fmla="*/ 5148987 w 6858001"/>
              <a:gd name="connsiteY41" fmla="*/ 202044 h 6985200"/>
              <a:gd name="connsiteX42" fmla="*/ 5303978 w 6858001"/>
              <a:gd name="connsiteY42" fmla="*/ 189941 h 6985200"/>
              <a:gd name="connsiteX43" fmla="*/ 5456911 w 6858001"/>
              <a:gd name="connsiteY43" fmla="*/ 177839 h 6985200"/>
              <a:gd name="connsiteX44" fmla="*/ 5612588 w 6858001"/>
              <a:gd name="connsiteY44" fmla="*/ 163887 h 6985200"/>
              <a:gd name="connsiteX45" fmla="*/ 5768950 w 6858001"/>
              <a:gd name="connsiteY45" fmla="*/ 148591 h 6985200"/>
              <a:gd name="connsiteX46" fmla="*/ 5923255 w 6858001"/>
              <a:gd name="connsiteY46" fmla="*/ 132455 h 6985200"/>
              <a:gd name="connsiteX47" fmla="*/ 6079618 w 6858001"/>
              <a:gd name="connsiteY47" fmla="*/ 113629 h 6985200"/>
              <a:gd name="connsiteX48" fmla="*/ 6235294 w 6858001"/>
              <a:gd name="connsiteY48" fmla="*/ 93458 h 6985200"/>
              <a:gd name="connsiteX49" fmla="*/ 6391657 w 6858001"/>
              <a:gd name="connsiteY49" fmla="*/ 73455 h 6985200"/>
              <a:gd name="connsiteX50" fmla="*/ 6547333 w 6858001"/>
              <a:gd name="connsiteY50" fmla="*/ 50091 h 6985200"/>
              <a:gd name="connsiteX51" fmla="*/ 6702324 w 6858001"/>
              <a:gd name="connsiteY51" fmla="*/ 26222 h 698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858001" h="6985200">
                <a:moveTo>
                  <a:pt x="6858001" y="1177"/>
                </a:moveTo>
                <a:lnTo>
                  <a:pt x="6858001" y="1344715"/>
                </a:lnTo>
                <a:lnTo>
                  <a:pt x="6858000" y="1344715"/>
                </a:lnTo>
                <a:lnTo>
                  <a:pt x="6858000" y="6985200"/>
                </a:lnTo>
                <a:lnTo>
                  <a:pt x="0" y="6985199"/>
                </a:lnTo>
                <a:lnTo>
                  <a:pt x="0" y="886772"/>
                </a:lnTo>
                <a:lnTo>
                  <a:pt x="1" y="886772"/>
                </a:lnTo>
                <a:lnTo>
                  <a:pt x="1" y="0"/>
                </a:lnTo>
                <a:lnTo>
                  <a:pt x="40463" y="5883"/>
                </a:lnTo>
                <a:lnTo>
                  <a:pt x="159107" y="23196"/>
                </a:lnTo>
                <a:lnTo>
                  <a:pt x="245518" y="35299"/>
                </a:lnTo>
                <a:lnTo>
                  <a:pt x="348388" y="48073"/>
                </a:lnTo>
                <a:lnTo>
                  <a:pt x="470460" y="63369"/>
                </a:lnTo>
                <a:lnTo>
                  <a:pt x="605563" y="79506"/>
                </a:lnTo>
                <a:lnTo>
                  <a:pt x="757810" y="96483"/>
                </a:lnTo>
                <a:lnTo>
                  <a:pt x="923774" y="114469"/>
                </a:lnTo>
                <a:lnTo>
                  <a:pt x="1104139" y="132454"/>
                </a:lnTo>
                <a:lnTo>
                  <a:pt x="1296163" y="150776"/>
                </a:lnTo>
                <a:lnTo>
                  <a:pt x="1503275" y="167753"/>
                </a:lnTo>
                <a:lnTo>
                  <a:pt x="1719988" y="184058"/>
                </a:lnTo>
                <a:lnTo>
                  <a:pt x="1949045" y="198849"/>
                </a:lnTo>
                <a:lnTo>
                  <a:pt x="2187703" y="212969"/>
                </a:lnTo>
                <a:lnTo>
                  <a:pt x="2436649" y="226248"/>
                </a:lnTo>
                <a:lnTo>
                  <a:pt x="2564208" y="230955"/>
                </a:lnTo>
                <a:lnTo>
                  <a:pt x="2694509" y="236165"/>
                </a:lnTo>
                <a:lnTo>
                  <a:pt x="2826869" y="241040"/>
                </a:lnTo>
                <a:lnTo>
                  <a:pt x="2959914" y="244234"/>
                </a:lnTo>
                <a:lnTo>
                  <a:pt x="3095702" y="247091"/>
                </a:lnTo>
                <a:lnTo>
                  <a:pt x="3232862" y="250117"/>
                </a:lnTo>
                <a:lnTo>
                  <a:pt x="3372766" y="252134"/>
                </a:lnTo>
                <a:lnTo>
                  <a:pt x="3514040" y="252134"/>
                </a:lnTo>
                <a:lnTo>
                  <a:pt x="3656686" y="253142"/>
                </a:lnTo>
                <a:lnTo>
                  <a:pt x="3800705" y="252134"/>
                </a:lnTo>
                <a:lnTo>
                  <a:pt x="3946780" y="250117"/>
                </a:lnTo>
                <a:lnTo>
                  <a:pt x="4092856" y="248268"/>
                </a:lnTo>
                <a:lnTo>
                  <a:pt x="4240988" y="244234"/>
                </a:lnTo>
                <a:lnTo>
                  <a:pt x="4390492" y="240032"/>
                </a:lnTo>
                <a:lnTo>
                  <a:pt x="4539997" y="235157"/>
                </a:lnTo>
                <a:lnTo>
                  <a:pt x="4690873" y="228266"/>
                </a:lnTo>
                <a:lnTo>
                  <a:pt x="4843120" y="220029"/>
                </a:lnTo>
                <a:lnTo>
                  <a:pt x="4996054" y="212129"/>
                </a:lnTo>
                <a:lnTo>
                  <a:pt x="5148987" y="202044"/>
                </a:lnTo>
                <a:lnTo>
                  <a:pt x="5303978" y="189941"/>
                </a:lnTo>
                <a:lnTo>
                  <a:pt x="5456911" y="177839"/>
                </a:lnTo>
                <a:lnTo>
                  <a:pt x="5612588" y="163887"/>
                </a:lnTo>
                <a:lnTo>
                  <a:pt x="5768950" y="148591"/>
                </a:lnTo>
                <a:lnTo>
                  <a:pt x="5923255" y="132455"/>
                </a:lnTo>
                <a:lnTo>
                  <a:pt x="6079618" y="113629"/>
                </a:lnTo>
                <a:lnTo>
                  <a:pt x="6235294" y="93458"/>
                </a:lnTo>
                <a:lnTo>
                  <a:pt x="6391657" y="73455"/>
                </a:lnTo>
                <a:lnTo>
                  <a:pt x="6547333" y="50091"/>
                </a:lnTo>
                <a:lnTo>
                  <a:pt x="6702324" y="26222"/>
                </a:lnTo>
                <a:close/>
              </a:path>
            </a:pathLst>
          </a:custGeom>
          <a:ln>
            <a:noFill/>
          </a:ln>
        </p:spPr>
      </p:sp>
      <p:pic>
        <p:nvPicPr>
          <p:cNvPr id="1028" name="Picture 4" descr="BizzMart">
            <a:extLst>
              <a:ext uri="{FF2B5EF4-FFF2-40B4-BE49-F238E27FC236}">
                <a16:creationId xmlns:a16="http://schemas.microsoft.com/office/drawing/2014/main" id="{D6D5A10F-53CC-3841-AE1E-7382FE4FF6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3992" y="1915140"/>
            <a:ext cx="5449889" cy="3027716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3" name="Rectangle 142">
            <a:extLst>
              <a:ext uri="{FF2B5EF4-FFF2-40B4-BE49-F238E27FC236}">
                <a16:creationId xmlns:a16="http://schemas.microsoft.com/office/drawing/2014/main" id="{A92A1116-1C84-41DF-B803-1F7B0883EC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92871-24DB-E94C-BE86-24C5135DF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4166509" cy="378541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EBEBEB"/>
                </a:solidFill>
              </a:rPr>
              <a:t>Spotify calculates popularity for each track based on engagement</a:t>
            </a:r>
          </a:p>
          <a:p>
            <a:r>
              <a:rPr lang="en-US" dirty="0">
                <a:solidFill>
                  <a:srgbClr val="EBEBEB"/>
                </a:solidFill>
              </a:rPr>
              <a:t>How to predict popularity for new music?</a:t>
            </a:r>
          </a:p>
          <a:p>
            <a:r>
              <a:rPr lang="en-US" dirty="0">
                <a:solidFill>
                  <a:srgbClr val="EBEBEB"/>
                </a:solidFill>
              </a:rPr>
              <a:t>Implications for content optimization and choosing new music to promote on the platform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FF0E9C-DDF3-344D-B5BF-48405E9C2E19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725355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7AEA421-5F29-4BA7-9360-2501B5987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9348F0CB-4904-4DEF-BDD4-ADEC2DCCCB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19939" y="1460230"/>
            <a:ext cx="3472060" cy="825932"/>
          </a:xfrm>
          <a:custGeom>
            <a:avLst/>
            <a:gdLst>
              <a:gd name="connsiteX0" fmla="*/ 3470310 w 3472060"/>
              <a:gd name="connsiteY0" fmla="*/ 0 h 825932"/>
              <a:gd name="connsiteX1" fmla="*/ 3472060 w 3472060"/>
              <a:gd name="connsiteY1" fmla="*/ 12850 h 825932"/>
              <a:gd name="connsiteX2" fmla="*/ 3472060 w 3472060"/>
              <a:gd name="connsiteY2" fmla="*/ 480529 h 825932"/>
              <a:gd name="connsiteX3" fmla="*/ 3363699 w 3472060"/>
              <a:gd name="connsiteY3" fmla="*/ 498471 h 825932"/>
              <a:gd name="connsiteX4" fmla="*/ 42060 w 3472060"/>
              <a:gd name="connsiteY4" fmla="*/ 824486 h 825932"/>
              <a:gd name="connsiteX5" fmla="*/ 0 w 3472060"/>
              <a:gd name="connsiteY5" fmla="*/ 758452 h 825932"/>
              <a:gd name="connsiteX6" fmla="*/ 188014 w 3472060"/>
              <a:gd name="connsiteY6" fmla="*/ 735602 h 825932"/>
              <a:gd name="connsiteX7" fmla="*/ 284087 w 3472060"/>
              <a:gd name="connsiteY7" fmla="*/ 722590 h 825932"/>
              <a:gd name="connsiteX8" fmla="*/ 382288 w 3472060"/>
              <a:gd name="connsiteY8" fmla="*/ 709392 h 825932"/>
              <a:gd name="connsiteX9" fmla="*/ 481858 w 3472060"/>
              <a:gd name="connsiteY9" fmla="*/ 695774 h 825932"/>
              <a:gd name="connsiteX10" fmla="*/ 581897 w 3472060"/>
              <a:gd name="connsiteY10" fmla="*/ 680711 h 825932"/>
              <a:gd name="connsiteX11" fmla="*/ 683670 w 3472060"/>
              <a:gd name="connsiteY11" fmla="*/ 665256 h 825932"/>
              <a:gd name="connsiteX12" fmla="*/ 787206 w 3472060"/>
              <a:gd name="connsiteY12" fmla="*/ 649587 h 825932"/>
              <a:gd name="connsiteX13" fmla="*/ 892019 w 3472060"/>
              <a:gd name="connsiteY13" fmla="*/ 632968 h 825932"/>
              <a:gd name="connsiteX14" fmla="*/ 997620 w 3472060"/>
              <a:gd name="connsiteY14" fmla="*/ 614667 h 825932"/>
              <a:gd name="connsiteX15" fmla="*/ 1104727 w 3472060"/>
              <a:gd name="connsiteY15" fmla="*/ 596741 h 825932"/>
              <a:gd name="connsiteX16" fmla="*/ 1212669 w 3472060"/>
              <a:gd name="connsiteY16" fmla="*/ 577397 h 825932"/>
              <a:gd name="connsiteX17" fmla="*/ 1321506 w 3472060"/>
              <a:gd name="connsiteY17" fmla="*/ 556988 h 825932"/>
              <a:gd name="connsiteX18" fmla="*/ 1430709 w 3472060"/>
              <a:gd name="connsiteY18" fmla="*/ 536607 h 825932"/>
              <a:gd name="connsiteX19" fmla="*/ 1541050 w 3472060"/>
              <a:gd name="connsiteY19" fmla="*/ 514481 h 825932"/>
              <a:gd name="connsiteX20" fmla="*/ 1652805 w 3472060"/>
              <a:gd name="connsiteY20" fmla="*/ 492202 h 825932"/>
              <a:gd name="connsiteX21" fmla="*/ 1763708 w 3472060"/>
              <a:gd name="connsiteY21" fmla="*/ 469161 h 825932"/>
              <a:gd name="connsiteX22" fmla="*/ 1875795 w 3472060"/>
              <a:gd name="connsiteY22" fmla="*/ 444641 h 825932"/>
              <a:gd name="connsiteX23" fmla="*/ 1989128 w 3472060"/>
              <a:gd name="connsiteY23" fmla="*/ 418995 h 825932"/>
              <a:gd name="connsiteX24" fmla="*/ 2102476 w 3472060"/>
              <a:gd name="connsiteY24" fmla="*/ 393438 h 825932"/>
              <a:gd name="connsiteX25" fmla="*/ 2215549 w 3472060"/>
              <a:gd name="connsiteY25" fmla="*/ 366291 h 825932"/>
              <a:gd name="connsiteX26" fmla="*/ 2330490 w 3472060"/>
              <a:gd name="connsiteY26" fmla="*/ 337455 h 825932"/>
              <a:gd name="connsiteX27" fmla="*/ 2443333 w 3472060"/>
              <a:gd name="connsiteY27" fmla="*/ 308983 h 825932"/>
              <a:gd name="connsiteX28" fmla="*/ 2558014 w 3472060"/>
              <a:gd name="connsiteY28" fmla="*/ 278646 h 825932"/>
              <a:gd name="connsiteX29" fmla="*/ 2673621 w 3472060"/>
              <a:gd name="connsiteY29" fmla="*/ 247421 h 825932"/>
              <a:gd name="connsiteX30" fmla="*/ 2787008 w 3472060"/>
              <a:gd name="connsiteY30" fmla="*/ 215853 h 825932"/>
              <a:gd name="connsiteX31" fmla="*/ 2901442 w 3472060"/>
              <a:gd name="connsiteY31" fmla="*/ 182011 h 825932"/>
              <a:gd name="connsiteX32" fmla="*/ 3015722 w 3472060"/>
              <a:gd name="connsiteY32" fmla="*/ 147286 h 825932"/>
              <a:gd name="connsiteX33" fmla="*/ 3130018 w 3472060"/>
              <a:gd name="connsiteY33" fmla="*/ 112649 h 825932"/>
              <a:gd name="connsiteX34" fmla="*/ 3243551 w 3472060"/>
              <a:gd name="connsiteY34" fmla="*/ 75688 h 825932"/>
              <a:gd name="connsiteX35" fmla="*/ 3356992 w 3472060"/>
              <a:gd name="connsiteY35" fmla="*/ 38197 h 825932"/>
              <a:gd name="connsiteX36" fmla="*/ 3470310 w 3472060"/>
              <a:gd name="connsiteY36" fmla="*/ 0 h 82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472060" h="825932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78882A-3C61-AF4B-AFDA-BAC9E3166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EBEBEB"/>
                </a:solidFill>
              </a:rPr>
              <a:t>The Approach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583E1B8-79B3-49BB-8704-58E4AB1AF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7BB34D5F-2B87-438E-8236-69C6068D4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>
            <a:off x="-1" y="1762067"/>
            <a:ext cx="12192418" cy="5095933"/>
          </a:xfrm>
          <a:custGeom>
            <a:avLst/>
            <a:gdLst>
              <a:gd name="connsiteX0" fmla="*/ 1 w 12192418"/>
              <a:gd name="connsiteY0" fmla="*/ 0 h 5095933"/>
              <a:gd name="connsiteX1" fmla="*/ 71932 w 12192418"/>
              <a:gd name="connsiteY1" fmla="*/ 12261 h 5095933"/>
              <a:gd name="connsiteX2" fmla="*/ 282849 w 12192418"/>
              <a:gd name="connsiteY2" fmla="*/ 48343 h 5095933"/>
              <a:gd name="connsiteX3" fmla="*/ 436464 w 12192418"/>
              <a:gd name="connsiteY3" fmla="*/ 73565 h 5095933"/>
              <a:gd name="connsiteX4" fmla="*/ 619339 w 12192418"/>
              <a:gd name="connsiteY4" fmla="*/ 100188 h 5095933"/>
              <a:gd name="connsiteX5" fmla="*/ 836351 w 12192418"/>
              <a:gd name="connsiteY5" fmla="*/ 132066 h 5095933"/>
              <a:gd name="connsiteX6" fmla="*/ 1076528 w 12192418"/>
              <a:gd name="connsiteY6" fmla="*/ 165696 h 5095933"/>
              <a:gd name="connsiteX7" fmla="*/ 1347184 w 12192418"/>
              <a:gd name="connsiteY7" fmla="*/ 201077 h 5095933"/>
              <a:gd name="connsiteX8" fmla="*/ 1642223 w 12192418"/>
              <a:gd name="connsiteY8" fmla="*/ 238560 h 5095933"/>
              <a:gd name="connsiteX9" fmla="*/ 1962864 w 12192418"/>
              <a:gd name="connsiteY9" fmla="*/ 276043 h 5095933"/>
              <a:gd name="connsiteX10" fmla="*/ 2304232 w 12192418"/>
              <a:gd name="connsiteY10" fmla="*/ 314227 h 5095933"/>
              <a:gd name="connsiteX11" fmla="*/ 2672421 w 12192418"/>
              <a:gd name="connsiteY11" fmla="*/ 349608 h 5095933"/>
              <a:gd name="connsiteX12" fmla="*/ 3057678 w 12192418"/>
              <a:gd name="connsiteY12" fmla="*/ 383588 h 5095933"/>
              <a:gd name="connsiteX13" fmla="*/ 3464881 w 12192418"/>
              <a:gd name="connsiteY13" fmla="*/ 414415 h 5095933"/>
              <a:gd name="connsiteX14" fmla="*/ 3889152 w 12192418"/>
              <a:gd name="connsiteY14" fmla="*/ 443841 h 5095933"/>
              <a:gd name="connsiteX15" fmla="*/ 4331710 w 12192418"/>
              <a:gd name="connsiteY15" fmla="*/ 471515 h 5095933"/>
              <a:gd name="connsiteX16" fmla="*/ 4558476 w 12192418"/>
              <a:gd name="connsiteY16" fmla="*/ 481324 h 5095933"/>
              <a:gd name="connsiteX17" fmla="*/ 4790118 w 12192418"/>
              <a:gd name="connsiteY17" fmla="*/ 492183 h 5095933"/>
              <a:gd name="connsiteX18" fmla="*/ 5025418 w 12192418"/>
              <a:gd name="connsiteY18" fmla="*/ 502342 h 5095933"/>
              <a:gd name="connsiteX19" fmla="*/ 5261937 w 12192418"/>
              <a:gd name="connsiteY19" fmla="*/ 508998 h 5095933"/>
              <a:gd name="connsiteX20" fmla="*/ 5503332 w 12192418"/>
              <a:gd name="connsiteY20" fmla="*/ 514953 h 5095933"/>
              <a:gd name="connsiteX21" fmla="*/ 5747167 w 12192418"/>
              <a:gd name="connsiteY21" fmla="*/ 521259 h 5095933"/>
              <a:gd name="connsiteX22" fmla="*/ 5995877 w 12192418"/>
              <a:gd name="connsiteY22" fmla="*/ 525463 h 5095933"/>
              <a:gd name="connsiteX23" fmla="*/ 6247026 w 12192418"/>
              <a:gd name="connsiteY23" fmla="*/ 525463 h 5095933"/>
              <a:gd name="connsiteX24" fmla="*/ 6500613 w 12192418"/>
              <a:gd name="connsiteY24" fmla="*/ 527565 h 5095933"/>
              <a:gd name="connsiteX25" fmla="*/ 6756639 w 12192418"/>
              <a:gd name="connsiteY25" fmla="*/ 525463 h 5095933"/>
              <a:gd name="connsiteX26" fmla="*/ 7016322 w 12192418"/>
              <a:gd name="connsiteY26" fmla="*/ 521259 h 5095933"/>
              <a:gd name="connsiteX27" fmla="*/ 7276005 w 12192418"/>
              <a:gd name="connsiteY27" fmla="*/ 517406 h 5095933"/>
              <a:gd name="connsiteX28" fmla="*/ 7539345 w 12192418"/>
              <a:gd name="connsiteY28" fmla="*/ 508998 h 5095933"/>
              <a:gd name="connsiteX29" fmla="*/ 7805124 w 12192418"/>
              <a:gd name="connsiteY29" fmla="*/ 500241 h 5095933"/>
              <a:gd name="connsiteX30" fmla="*/ 8070903 w 12192418"/>
              <a:gd name="connsiteY30" fmla="*/ 490082 h 5095933"/>
              <a:gd name="connsiteX31" fmla="*/ 8339121 w 12192418"/>
              <a:gd name="connsiteY31" fmla="*/ 475719 h 5095933"/>
              <a:gd name="connsiteX32" fmla="*/ 8609776 w 12192418"/>
              <a:gd name="connsiteY32" fmla="*/ 458554 h 5095933"/>
              <a:gd name="connsiteX33" fmla="*/ 8881651 w 12192418"/>
              <a:gd name="connsiteY33" fmla="*/ 442089 h 5095933"/>
              <a:gd name="connsiteX34" fmla="*/ 9153526 w 12192418"/>
              <a:gd name="connsiteY34" fmla="*/ 421071 h 5095933"/>
              <a:gd name="connsiteX35" fmla="*/ 9429058 w 12192418"/>
              <a:gd name="connsiteY35" fmla="*/ 395849 h 5095933"/>
              <a:gd name="connsiteX36" fmla="*/ 9700933 w 12192418"/>
              <a:gd name="connsiteY36" fmla="*/ 370626 h 5095933"/>
              <a:gd name="connsiteX37" fmla="*/ 9977684 w 12192418"/>
              <a:gd name="connsiteY37" fmla="*/ 341551 h 5095933"/>
              <a:gd name="connsiteX38" fmla="*/ 10255655 w 12192418"/>
              <a:gd name="connsiteY38" fmla="*/ 309673 h 5095933"/>
              <a:gd name="connsiteX39" fmla="*/ 10529968 w 12192418"/>
              <a:gd name="connsiteY39" fmla="*/ 276043 h 5095933"/>
              <a:gd name="connsiteX40" fmla="*/ 10807939 w 12192418"/>
              <a:gd name="connsiteY40" fmla="*/ 236809 h 5095933"/>
              <a:gd name="connsiteX41" fmla="*/ 11084690 w 12192418"/>
              <a:gd name="connsiteY41" fmla="*/ 194772 h 5095933"/>
              <a:gd name="connsiteX42" fmla="*/ 11362661 w 12192418"/>
              <a:gd name="connsiteY42" fmla="*/ 153085 h 5095933"/>
              <a:gd name="connsiteX43" fmla="*/ 11639412 w 12192418"/>
              <a:gd name="connsiteY43" fmla="*/ 104392 h 5095933"/>
              <a:gd name="connsiteX44" fmla="*/ 11914945 w 12192418"/>
              <a:gd name="connsiteY44" fmla="*/ 54648 h 5095933"/>
              <a:gd name="connsiteX45" fmla="*/ 12191696 w 12192418"/>
              <a:gd name="connsiteY45" fmla="*/ 2452 h 5095933"/>
              <a:gd name="connsiteX46" fmla="*/ 12191696 w 12192418"/>
              <a:gd name="connsiteY46" fmla="*/ 2109542 h 5095933"/>
              <a:gd name="connsiteX47" fmla="*/ 12191999 w 12192418"/>
              <a:gd name="connsiteY47" fmla="*/ 2109542 h 5095933"/>
              <a:gd name="connsiteX48" fmla="*/ 12191999 w 12192418"/>
              <a:gd name="connsiteY48" fmla="*/ 2802467 h 5095933"/>
              <a:gd name="connsiteX49" fmla="*/ 12192418 w 12192418"/>
              <a:gd name="connsiteY49" fmla="*/ 2802467 h 5095933"/>
              <a:gd name="connsiteX50" fmla="*/ 12192418 w 12192418"/>
              <a:gd name="connsiteY50" fmla="*/ 5095933 h 5095933"/>
              <a:gd name="connsiteX51" fmla="*/ 1 w 12192418"/>
              <a:gd name="connsiteY51" fmla="*/ 5095933 h 5095933"/>
              <a:gd name="connsiteX52" fmla="*/ 1 w 12192418"/>
              <a:gd name="connsiteY52" fmla="*/ 4074529 h 5095933"/>
              <a:gd name="connsiteX53" fmla="*/ 0 w 12192418"/>
              <a:gd name="connsiteY53" fmla="*/ 4074529 h 5095933"/>
              <a:gd name="connsiteX54" fmla="*/ 0 w 12192418"/>
              <a:gd name="connsiteY54" fmla="*/ 2109542 h 5095933"/>
              <a:gd name="connsiteX55" fmla="*/ 1 w 12192418"/>
              <a:gd name="connsiteY55" fmla="*/ 2109542 h 509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12192418" h="5095933">
                <a:moveTo>
                  <a:pt x="1" y="0"/>
                </a:moveTo>
                <a:lnTo>
                  <a:pt x="71932" y="12261"/>
                </a:lnTo>
                <a:lnTo>
                  <a:pt x="282849" y="48343"/>
                </a:lnTo>
                <a:lnTo>
                  <a:pt x="436464" y="73565"/>
                </a:lnTo>
                <a:lnTo>
                  <a:pt x="619339" y="100188"/>
                </a:lnTo>
                <a:lnTo>
                  <a:pt x="836351" y="132066"/>
                </a:lnTo>
                <a:lnTo>
                  <a:pt x="1076528" y="165696"/>
                </a:lnTo>
                <a:lnTo>
                  <a:pt x="1347184" y="201077"/>
                </a:lnTo>
                <a:lnTo>
                  <a:pt x="1642223" y="238560"/>
                </a:lnTo>
                <a:lnTo>
                  <a:pt x="1962864" y="276043"/>
                </a:lnTo>
                <a:lnTo>
                  <a:pt x="2304232" y="314227"/>
                </a:lnTo>
                <a:lnTo>
                  <a:pt x="2672421" y="349608"/>
                </a:lnTo>
                <a:lnTo>
                  <a:pt x="3057678" y="383588"/>
                </a:lnTo>
                <a:lnTo>
                  <a:pt x="3464881" y="414415"/>
                </a:lnTo>
                <a:lnTo>
                  <a:pt x="3889152" y="443841"/>
                </a:lnTo>
                <a:lnTo>
                  <a:pt x="4331710" y="471515"/>
                </a:lnTo>
                <a:lnTo>
                  <a:pt x="4558476" y="481324"/>
                </a:lnTo>
                <a:lnTo>
                  <a:pt x="4790118" y="492183"/>
                </a:lnTo>
                <a:lnTo>
                  <a:pt x="5025418" y="502342"/>
                </a:lnTo>
                <a:lnTo>
                  <a:pt x="5261937" y="508998"/>
                </a:lnTo>
                <a:lnTo>
                  <a:pt x="5503332" y="514953"/>
                </a:lnTo>
                <a:lnTo>
                  <a:pt x="5747167" y="521259"/>
                </a:lnTo>
                <a:lnTo>
                  <a:pt x="5995877" y="525463"/>
                </a:lnTo>
                <a:lnTo>
                  <a:pt x="6247026" y="525463"/>
                </a:lnTo>
                <a:lnTo>
                  <a:pt x="6500613" y="527565"/>
                </a:lnTo>
                <a:lnTo>
                  <a:pt x="6756639" y="525463"/>
                </a:lnTo>
                <a:lnTo>
                  <a:pt x="7016322" y="521259"/>
                </a:lnTo>
                <a:lnTo>
                  <a:pt x="7276005" y="517406"/>
                </a:lnTo>
                <a:lnTo>
                  <a:pt x="7539345" y="508998"/>
                </a:lnTo>
                <a:lnTo>
                  <a:pt x="7805124" y="500241"/>
                </a:lnTo>
                <a:lnTo>
                  <a:pt x="8070903" y="490082"/>
                </a:lnTo>
                <a:lnTo>
                  <a:pt x="8339121" y="475719"/>
                </a:lnTo>
                <a:lnTo>
                  <a:pt x="8609776" y="458554"/>
                </a:lnTo>
                <a:lnTo>
                  <a:pt x="8881651" y="442089"/>
                </a:lnTo>
                <a:lnTo>
                  <a:pt x="9153526" y="421071"/>
                </a:lnTo>
                <a:lnTo>
                  <a:pt x="9429058" y="395849"/>
                </a:lnTo>
                <a:lnTo>
                  <a:pt x="9700933" y="370626"/>
                </a:lnTo>
                <a:lnTo>
                  <a:pt x="9977684" y="341551"/>
                </a:lnTo>
                <a:lnTo>
                  <a:pt x="10255655" y="309673"/>
                </a:lnTo>
                <a:lnTo>
                  <a:pt x="10529968" y="276043"/>
                </a:lnTo>
                <a:lnTo>
                  <a:pt x="10807939" y="236809"/>
                </a:lnTo>
                <a:lnTo>
                  <a:pt x="11084690" y="194772"/>
                </a:lnTo>
                <a:lnTo>
                  <a:pt x="11362661" y="153085"/>
                </a:lnTo>
                <a:lnTo>
                  <a:pt x="11639412" y="104392"/>
                </a:lnTo>
                <a:lnTo>
                  <a:pt x="11914945" y="54648"/>
                </a:lnTo>
                <a:lnTo>
                  <a:pt x="12191696" y="2452"/>
                </a:lnTo>
                <a:lnTo>
                  <a:pt x="12191696" y="2109542"/>
                </a:lnTo>
                <a:lnTo>
                  <a:pt x="12191999" y="2109542"/>
                </a:lnTo>
                <a:lnTo>
                  <a:pt x="12191999" y="2802467"/>
                </a:lnTo>
                <a:lnTo>
                  <a:pt x="12192418" y="2802467"/>
                </a:lnTo>
                <a:lnTo>
                  <a:pt x="12192418" y="5095933"/>
                </a:lnTo>
                <a:lnTo>
                  <a:pt x="1" y="5095933"/>
                </a:lnTo>
                <a:lnTo>
                  <a:pt x="1" y="4074529"/>
                </a:lnTo>
                <a:lnTo>
                  <a:pt x="0" y="4074529"/>
                </a:lnTo>
                <a:lnTo>
                  <a:pt x="0" y="2109542"/>
                </a:lnTo>
                <a:lnTo>
                  <a:pt x="1" y="210954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6BBEF18-A455-46ED-B4B5-1BB37E61DD0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8182177"/>
              </p:ext>
            </p:extLst>
          </p:nvPr>
        </p:nvGraphicFramePr>
        <p:xfrm>
          <a:off x="648930" y="2810256"/>
          <a:ext cx="10895370" cy="340427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A90D715A-4F94-494A-8A19-4C3FF7C7BBCB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75000"/>
                  </a:schemeClr>
                </a:solidFill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40790546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B294E88-BF92-114A-A2DE-300EDD9EA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738887"/>
            <a:ext cx="8825658" cy="834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1. Data wrangling</a:t>
            </a:r>
          </a:p>
        </p:txBody>
      </p:sp>
      <p:pic>
        <p:nvPicPr>
          <p:cNvPr id="5" name="Picture 4" descr="Graph">
            <a:extLst>
              <a:ext uri="{FF2B5EF4-FFF2-40B4-BE49-F238E27FC236}">
                <a16:creationId xmlns:a16="http://schemas.microsoft.com/office/drawing/2014/main" id="{51742B81-A925-4ED3-8179-D845A69DBF6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0320" r="-1" b="12357"/>
          <a:stretch/>
        </p:blipFill>
        <p:spPr>
          <a:xfrm>
            <a:off x="1150938" y="-1"/>
            <a:ext cx="8831262" cy="4267831"/>
          </a:xfrm>
          <a:prstGeom prst="rect">
            <a:avLst/>
          </a:prstGeom>
          <a:effectLst>
            <a:outerShdw blurRad="50800" dist="50800" dir="5400000" algn="tl" rotWithShape="0">
              <a:prstClr val="black">
                <a:alpha val="43000"/>
              </a:prst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0B92D51-13B8-7042-B008-BA422F174FBA}"/>
              </a:ext>
            </a:extLst>
          </p:cNvPr>
          <p:cNvSpPr txBox="1"/>
          <p:nvPr/>
        </p:nvSpPr>
        <p:spPr>
          <a:xfrm>
            <a:off x="6043613" y="535781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02FB991-E62C-9B48-940D-E04C0FEDE9C1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5497553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Table&#10;&#10;Description automatically generated">
            <a:extLst>
              <a:ext uri="{FF2B5EF4-FFF2-40B4-BE49-F238E27FC236}">
                <a16:creationId xmlns:a16="http://schemas.microsoft.com/office/drawing/2014/main" id="{AA76CAC2-1031-CB48-818A-404C95A3CF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6772" y="1973580"/>
            <a:ext cx="3162200" cy="358323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0A81801-6B29-8444-BF47-60A04DEB73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005" y="2337683"/>
            <a:ext cx="4985470" cy="3910716"/>
          </a:xfrm>
        </p:spPr>
        <p:txBody>
          <a:bodyPr>
            <a:normAutofit/>
          </a:bodyPr>
          <a:lstStyle/>
          <a:p>
            <a:r>
              <a:rPr lang="en-US" dirty="0"/>
              <a:t>Spotipy library, built to engage with Spotify API</a:t>
            </a:r>
          </a:p>
          <a:p>
            <a:r>
              <a:rPr lang="en-US" dirty="0"/>
              <a:t>“Search” endpoint</a:t>
            </a:r>
          </a:p>
          <a:p>
            <a:pPr lvl="1"/>
            <a:r>
              <a:rPr lang="en-US" i="1" dirty="0"/>
              <a:t>track_id, name…</a:t>
            </a:r>
          </a:p>
          <a:p>
            <a:r>
              <a:rPr lang="en-US" dirty="0"/>
              <a:t>“Tracks” endpoint</a:t>
            </a:r>
          </a:p>
          <a:p>
            <a:pPr lvl="1"/>
            <a:r>
              <a:rPr lang="en-US" i="1" dirty="0"/>
              <a:t>danceability, energy…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053C8EA-DD1E-0D4B-9851-73C8AF4D05E8}"/>
              </a:ext>
            </a:extLst>
          </p:cNvPr>
          <p:cNvSpPr txBox="1"/>
          <p:nvPr/>
        </p:nvSpPr>
        <p:spPr>
          <a:xfrm>
            <a:off x="5224005" y="609601"/>
            <a:ext cx="443048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00" dirty="0"/>
              <a:t>Dataset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EC0161-CC0A-A549-9D98-453E01D3E6D5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3828092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472C47-F1FB-5944-97A8-0C63C59CE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738887"/>
            <a:ext cx="8825658" cy="834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2. Exploratory data analysis</a:t>
            </a:r>
          </a:p>
        </p:txBody>
      </p:sp>
      <p:pic>
        <p:nvPicPr>
          <p:cNvPr id="5" name="Picture 4" descr="Magnifying glass showing decling performance">
            <a:extLst>
              <a:ext uri="{FF2B5EF4-FFF2-40B4-BE49-F238E27FC236}">
                <a16:creationId xmlns:a16="http://schemas.microsoft.com/office/drawing/2014/main" id="{6A607EAC-0A30-4448-8CA8-23B148DF59E2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7155" r="-1" b="20445"/>
          <a:stretch/>
        </p:blipFill>
        <p:spPr>
          <a:xfrm>
            <a:off x="1150938" y="-1"/>
            <a:ext cx="8831262" cy="4267831"/>
          </a:xfrm>
          <a:prstGeom prst="rect">
            <a:avLst/>
          </a:prstGeom>
          <a:effectLst>
            <a:outerShdw blurRad="50800" dist="50800" dir="5400000" algn="tl" rotWithShape="0">
              <a:prstClr val="black">
                <a:alpha val="4300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152848B-966F-094D-B380-D1B4B4CBB31B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24719034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B1AAE-FFFF-1C47-90DB-1A1879449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006" y="629266"/>
            <a:ext cx="4985469" cy="1469878"/>
          </a:xfrm>
        </p:spPr>
        <p:txBody>
          <a:bodyPr>
            <a:normAutofit/>
          </a:bodyPr>
          <a:lstStyle/>
          <a:p>
            <a:r>
              <a:rPr lang="en-US" dirty="0"/>
              <a:t>Target inspection</a:t>
            </a:r>
          </a:p>
        </p:txBody>
      </p:sp>
      <p:pic>
        <p:nvPicPr>
          <p:cNvPr id="5" name="Picture 4" descr="Histogram showing distribution of popularity scores from 0 to 100. Bimodal distribution with peaks around 0 and 75.">
            <a:extLst>
              <a:ext uri="{FF2B5EF4-FFF2-40B4-BE49-F238E27FC236}">
                <a16:creationId xmlns:a16="http://schemas.microsoft.com/office/drawing/2014/main" id="{5F7EC3E2-554F-D747-9D37-1E69A356A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14" y="2064249"/>
            <a:ext cx="4261089" cy="2811664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F6DE8A-9EDF-5D4A-BD22-48910D72A9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005" y="2337683"/>
            <a:ext cx="4985470" cy="3910716"/>
          </a:xfrm>
        </p:spPr>
        <p:txBody>
          <a:bodyPr>
            <a:normAutofit/>
          </a:bodyPr>
          <a:lstStyle/>
          <a:p>
            <a:r>
              <a:rPr lang="en-US" dirty="0"/>
              <a:t>Popularity listed as 0 to 100</a:t>
            </a:r>
          </a:p>
          <a:p>
            <a:r>
              <a:rPr lang="en-US" dirty="0"/>
              <a:t>Bimodal distribution</a:t>
            </a:r>
          </a:p>
          <a:p>
            <a:r>
              <a:rPr lang="en-US" dirty="0"/>
              <a:t>Binary classification; greater than or equal to 50 -&gt; “popular”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09BD56-B0AC-724D-B8C6-AB8EA134076D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2558765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088E2-CA4F-2045-9A19-9A3A2A3E5B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24006" y="629266"/>
            <a:ext cx="4985469" cy="1469878"/>
          </a:xfrm>
        </p:spPr>
        <p:txBody>
          <a:bodyPr>
            <a:normAutofit/>
          </a:bodyPr>
          <a:lstStyle/>
          <a:p>
            <a:r>
              <a:rPr lang="en-US" dirty="0"/>
              <a:t>Feature inspection</a:t>
            </a:r>
          </a:p>
        </p:txBody>
      </p:sp>
      <p:pic>
        <p:nvPicPr>
          <p:cNvPr id="5" name="Picture 4" descr="Side-by-side histograms showing the distributions of popularity scores for singles versus non-singles. Singles show much higher popularity on average.">
            <a:extLst>
              <a:ext uri="{FF2B5EF4-FFF2-40B4-BE49-F238E27FC236}">
                <a16:creationId xmlns:a16="http://schemas.microsoft.com/office/drawing/2014/main" id="{8205AEA9-CF72-BD43-8D43-0E62A645D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914" y="2091803"/>
            <a:ext cx="4261089" cy="2756556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3000"/>
              </a:prstClr>
            </a:outerShdw>
          </a:effec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7DE526-C9BD-B842-BC0B-CB18EE7C3D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4005" y="2337683"/>
            <a:ext cx="4985470" cy="391071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Lower </a:t>
            </a:r>
            <a:r>
              <a:rPr lang="en-US" sz="1600" dirty="0">
                <a:solidFill>
                  <a:schemeClr val="accent3"/>
                </a:solidFill>
              </a:rPr>
              <a:t>track numbers </a:t>
            </a:r>
            <a:r>
              <a:rPr lang="en-US" sz="1600" dirty="0"/>
              <a:t>more popular  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accent3"/>
                </a:solidFill>
              </a:rPr>
              <a:t>Singles</a:t>
            </a:r>
            <a:r>
              <a:rPr lang="en-US" sz="1600" dirty="0"/>
              <a:t> more popular than tracks from album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Higher </a:t>
            </a:r>
            <a:r>
              <a:rPr lang="en-US" sz="1600" dirty="0">
                <a:solidFill>
                  <a:schemeClr val="accent3"/>
                </a:solidFill>
              </a:rPr>
              <a:t>danceability</a:t>
            </a:r>
            <a:r>
              <a:rPr lang="en-US" sz="1600" dirty="0"/>
              <a:t> more popular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Medium </a:t>
            </a:r>
            <a:r>
              <a:rPr lang="en-US" sz="1600" dirty="0">
                <a:solidFill>
                  <a:schemeClr val="accent3"/>
                </a:solidFill>
              </a:rPr>
              <a:t>energy</a:t>
            </a:r>
            <a:r>
              <a:rPr lang="en-US" sz="1600" dirty="0"/>
              <a:t> popular; very low or high energy less so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Modest cluster of high </a:t>
            </a:r>
            <a:r>
              <a:rPr lang="en-US" sz="1600" dirty="0">
                <a:solidFill>
                  <a:schemeClr val="accent3"/>
                </a:solidFill>
              </a:rPr>
              <a:t>instrumentalness</a:t>
            </a:r>
            <a:r>
              <a:rPr lang="en-US" sz="1600" dirty="0"/>
              <a:t> with low popularity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86% of </a:t>
            </a:r>
            <a:r>
              <a:rPr lang="en-US" sz="1600" dirty="0">
                <a:solidFill>
                  <a:schemeClr val="accent3"/>
                </a:solidFill>
              </a:rPr>
              <a:t>explicit</a:t>
            </a:r>
            <a:r>
              <a:rPr lang="en-US" sz="1600" dirty="0"/>
              <a:t> tracks popular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89% of tracks with </a:t>
            </a:r>
            <a:r>
              <a:rPr lang="en-US" sz="1600" dirty="0">
                <a:solidFill>
                  <a:schemeClr val="accent3"/>
                </a:solidFill>
              </a:rPr>
              <a:t>guest artist </a:t>
            </a:r>
            <a:r>
              <a:rPr lang="en-US" sz="1600" dirty="0"/>
              <a:t>popular</a:t>
            </a:r>
          </a:p>
          <a:p>
            <a:pPr>
              <a:lnSpc>
                <a:spcPct val="90000"/>
              </a:lnSpc>
            </a:pPr>
            <a:r>
              <a:rPr lang="en-US" sz="1600" dirty="0">
                <a:solidFill>
                  <a:schemeClr val="accent3"/>
                </a:solidFill>
              </a:rPr>
              <a:t>Duration</a:t>
            </a:r>
            <a:r>
              <a:rPr lang="en-US" sz="1600" dirty="0"/>
              <a:t> important to popularity, peaking around 200 seconds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Standard </a:t>
            </a:r>
            <a:r>
              <a:rPr lang="en-US" sz="1600" dirty="0">
                <a:solidFill>
                  <a:schemeClr val="accent3"/>
                </a:solidFill>
              </a:rPr>
              <a:t>time signature </a:t>
            </a:r>
            <a:r>
              <a:rPr lang="en-US" sz="1600" dirty="0"/>
              <a:t>popular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A715513-B586-2C42-B0E2-BEB20AB6D55C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2661936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19BAF3-7E20-4B9D-B544-BABAEEA1F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50648F4-ABCD-4DF0-8641-76CFB2354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989BE678-777B-482A-A616-FEDC47B162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F1EB4BD-9C7E-4AA3-9681-C7EB0DA625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4AAE3AA-3759-4D28-B0EF-575F25A514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D28BE0C3-2102-4820-B88B-A448B184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66F8A2-99B9-4B46-BEBE-BD79FB208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4955" y="4738887"/>
            <a:ext cx="8825658" cy="83472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3. Predictive modeling</a:t>
            </a:r>
          </a:p>
        </p:txBody>
      </p:sp>
      <p:pic>
        <p:nvPicPr>
          <p:cNvPr id="5" name="Picture 4" descr="Formulas on a background">
            <a:extLst>
              <a:ext uri="{FF2B5EF4-FFF2-40B4-BE49-F238E27FC236}">
                <a16:creationId xmlns:a16="http://schemas.microsoft.com/office/drawing/2014/main" id="{E4841CF8-8DD9-446B-80F7-DF04C07AB6B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17782" b="17782"/>
          <a:stretch/>
        </p:blipFill>
        <p:spPr>
          <a:xfrm>
            <a:off x="1150938" y="-1"/>
            <a:ext cx="8831262" cy="4267831"/>
          </a:xfrm>
          <a:prstGeom prst="rect">
            <a:avLst/>
          </a:prstGeom>
          <a:effectLst>
            <a:outerShdw blurRad="50800" dist="50800" dir="5400000" algn="tl" rotWithShape="0">
              <a:prstClr val="black">
                <a:alpha val="43000"/>
              </a:prstClr>
            </a:outerShdw>
          </a:effec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16A53B5-6FB7-A74E-978C-C3D6B381B680}"/>
              </a:ext>
            </a:extLst>
          </p:cNvPr>
          <p:cNvSpPr txBox="1"/>
          <p:nvPr/>
        </p:nvSpPr>
        <p:spPr>
          <a:xfrm>
            <a:off x="0" y="6581001"/>
            <a:ext cx="261257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rPr>
              <a:t>Leo Evancie, 2021</a:t>
            </a:r>
          </a:p>
        </p:txBody>
      </p:sp>
    </p:spTree>
    <p:extLst>
      <p:ext uri="{BB962C8B-B14F-4D97-AF65-F5344CB8AC3E}">
        <p14:creationId xmlns:p14="http://schemas.microsoft.com/office/powerpoint/2010/main" val="16389587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{E440463A-FCA1-734D-844D-C3351FE5D2C3}tf10001062</Template>
  <TotalTime>422</TotalTime>
  <Words>322</Words>
  <Application>Microsoft Macintosh PowerPoint</Application>
  <PresentationFormat>Widescreen</PresentationFormat>
  <Paragraphs>61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Century Gothic</vt:lpstr>
      <vt:lpstr>Wingdings 3</vt:lpstr>
      <vt:lpstr>Ion</vt:lpstr>
      <vt:lpstr>Predicting music popularity on Spotify</vt:lpstr>
      <vt:lpstr>The Problem</vt:lpstr>
      <vt:lpstr>The Approach</vt:lpstr>
      <vt:lpstr>1. Data wrangling</vt:lpstr>
      <vt:lpstr>PowerPoint Presentation</vt:lpstr>
      <vt:lpstr>2. Exploratory data analysis</vt:lpstr>
      <vt:lpstr>Target inspection</vt:lpstr>
      <vt:lpstr>Feature inspection</vt:lpstr>
      <vt:lpstr>3. Predictive modeling</vt:lpstr>
      <vt:lpstr>Model candidates</vt:lpstr>
      <vt:lpstr>Model comparison</vt:lpstr>
      <vt:lpstr>Conclusions and next steps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track popularity on Spotify</dc:title>
  <dc:creator>Leo Evancie</dc:creator>
  <cp:lastModifiedBy>Leo Evancie</cp:lastModifiedBy>
  <cp:revision>13</cp:revision>
  <dcterms:created xsi:type="dcterms:W3CDTF">2021-10-21T04:05:19Z</dcterms:created>
  <dcterms:modified xsi:type="dcterms:W3CDTF">2021-10-25T12:00:25Z</dcterms:modified>
</cp:coreProperties>
</file>

<file path=docProps/thumbnail.jpeg>
</file>